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Arial Black" panose="020B0A04020102020204" pitchFamily="34" charset="0"/>
      <p:regular r:id="rId23"/>
      <p:bold r:id="rId24"/>
    </p:embeddedFont>
    <p:embeddedFont>
      <p:font typeface="Calibri" panose="020F0502020204030204"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C2FB3D-D66B-466F-ABCB-A9C08E6927B5}">
  <a:tblStyle styleId="{4AC2FB3D-D66B-466F-ABCB-A9C08E6927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3982669d0c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23982669d0c_1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3982669d0c_3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3982669d0c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3982669d0c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3982669d0c_1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a27faa8b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23a27faa8b5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a27faa8b5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a27faa8b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3a27faa8b5_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3a27faa8b5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why interpolation method ?</a:t>
            </a:r>
            <a:endParaRPr/>
          </a:p>
          <a:p>
            <a:pPr marL="0" lvl="0" indent="0" algn="l" rtl="0">
              <a:spcBef>
                <a:spcPts val="0"/>
              </a:spcBef>
              <a:spcAft>
                <a:spcPts val="0"/>
              </a:spcAft>
              <a:buNone/>
            </a:pPr>
            <a:r>
              <a:rPr lang="en-US"/>
              <a:t>mean and median imputation do not take into account any patterns or trends in the data and can result in biased estimates of the true values.</a:t>
            </a:r>
            <a:endParaRPr/>
          </a:p>
        </p:txBody>
      </p:sp>
      <p:sp>
        <p:nvSpPr>
          <p:cNvPr id="170" name="Google Shape;17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2"/>
          <p:cNvSpPr/>
          <p:nvPr/>
        </p:nvSpPr>
        <p:spPr>
          <a:xfrm>
            <a:off x="127000" y="127000"/>
            <a:ext cx="889000" cy="254000"/>
          </a:xfrm>
          <a:prstGeom prst="rect">
            <a:avLst/>
          </a:prstGeom>
          <a:solidFill>
            <a:schemeClr val="accent1">
              <a:alpha val="0"/>
            </a:schemeClr>
          </a:solidFill>
          <a:ln w="25400" cap="flat" cmpd="sng">
            <a:solidFill>
              <a:srgbClr val="2C3E5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00" b="0" i="0" u="none" strike="noStrike" cap="none">
                <a:solidFill>
                  <a:srgbClr val="2C3E50"/>
                </a:solidFill>
                <a:latin typeface="Calibri"/>
                <a:ea typeface="Calibri"/>
                <a:cs typeface="Calibri"/>
                <a:sym typeface="Calibri"/>
              </a:rPr>
              <a:t>PROGRESS BAR DUMMY</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7" name="Google Shape;2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 name="Google Shape;58;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0"/>
          <p:cNvSpPr>
            <a:spLocks noGrp="1"/>
          </p:cNvSpPr>
          <p:nvPr>
            <p:ph type="pic" idx="2"/>
          </p:nvPr>
        </p:nvSpPr>
        <p:spPr>
          <a:xfrm>
            <a:off x="5183188" y="987425"/>
            <a:ext cx="6172200" cy="4873625"/>
          </a:xfrm>
          <a:prstGeom prst="rect">
            <a:avLst/>
          </a:prstGeom>
          <a:noFill/>
          <a:ln>
            <a:noFill/>
          </a:ln>
        </p:spPr>
      </p:sp>
      <p:sp>
        <p:nvSpPr>
          <p:cNvPr id="65" name="Google Shape;65;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16.jpg"/><Relationship Id="rId7"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16.jpg"/><Relationship Id="rId7" Type="http://schemas.openxmlformats.org/officeDocument/2006/relationships/image" Target="../media/image47.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image" Target="../media/image45.png"/><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8" Type="http://schemas.openxmlformats.org/officeDocument/2006/relationships/hyperlink" Target="https://www.additivemanufacturing.media/articles/directed-energy-deposition-ded-error-turns-nozzle-into-chess-piece-am-why-the-failure-episode-3" TargetMode="External"/><Relationship Id="rId3" Type="http://schemas.openxmlformats.org/officeDocument/2006/relationships/hyperlink" Target="https://ars.els-cdn.com/content/image/1-s2.0-S0030399221004254-gr1_lrg.jpg" TargetMode="External"/><Relationship Id="rId7" Type="http://schemas.openxmlformats.org/officeDocument/2006/relationships/hyperlink" Target="https://www.researchgate.net/figure/AM-defects-a-keyhole-induced-porosity-b-cracks-and-c-delamination-16_fig3_334041292"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sciencedirect.com/science/article/pii/S0030399221004254" TargetMode="External"/><Relationship Id="rId11" Type="http://schemas.openxmlformats.org/officeDocument/2006/relationships/image" Target="../media/image53.png"/><Relationship Id="rId5" Type="http://schemas.openxmlformats.org/officeDocument/2006/relationships/hyperlink" Target="https://www.slideshare.net/ShashankAmin1/metal-directed-energy-deposition-am-technolgies" TargetMode="External"/><Relationship Id="rId10" Type="http://schemas.openxmlformats.org/officeDocument/2006/relationships/hyperlink" Target="https://www.johnhart.com.au/software/hypermill-software/hypermill-additive-manufacturing/directed-energy-deposition" TargetMode="External"/><Relationship Id="rId4" Type="http://schemas.openxmlformats.org/officeDocument/2006/relationships/hyperlink" Target="https://www.sciencedirect.com/science/article/pii/S1369702121001139#s0055" TargetMode="External"/><Relationship Id="rId9" Type="http://schemas.openxmlformats.org/officeDocument/2006/relationships/hyperlink" Target="https://www.sciencedirect.com/science/article/pii/S235197892100118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3"/>
          <p:cNvPicPr preferRelativeResize="0"/>
          <p:nvPr/>
        </p:nvPicPr>
        <p:blipFill>
          <a:blip r:embed="rId3">
            <a:alphaModFix amt="78000"/>
          </a:blip>
          <a:stretch>
            <a:fillRect/>
          </a:stretch>
        </p:blipFill>
        <p:spPr>
          <a:xfrm>
            <a:off x="759" y="0"/>
            <a:ext cx="12227391" cy="6858000"/>
          </a:xfrm>
          <a:prstGeom prst="rect">
            <a:avLst/>
          </a:prstGeom>
          <a:noFill/>
          <a:ln>
            <a:noFill/>
          </a:ln>
        </p:spPr>
      </p:pic>
      <p:pic>
        <p:nvPicPr>
          <p:cNvPr id="88" name="Google Shape;88;p13" descr="The Complete Guide to Directed Energy Deposition (DED) in 3D Printing -  3Dnatives"/>
          <p:cNvPicPr preferRelativeResize="0"/>
          <p:nvPr/>
        </p:nvPicPr>
        <p:blipFill rotWithShape="1">
          <a:blip r:embed="rId4">
            <a:alphaModFix/>
          </a:blip>
          <a:srcRect/>
          <a:stretch/>
        </p:blipFill>
        <p:spPr>
          <a:xfrm>
            <a:off x="16514192" y="4615074"/>
            <a:ext cx="3446684" cy="1938760"/>
          </a:xfrm>
          <a:prstGeom prst="rect">
            <a:avLst/>
          </a:prstGeom>
          <a:noFill/>
          <a:ln>
            <a:noFill/>
          </a:ln>
        </p:spPr>
      </p:pic>
      <p:sp>
        <p:nvSpPr>
          <p:cNvPr id="89" name="Google Shape;89;p13"/>
          <p:cNvSpPr txBox="1"/>
          <p:nvPr/>
        </p:nvSpPr>
        <p:spPr>
          <a:xfrm>
            <a:off x="729206" y="2673733"/>
            <a:ext cx="7037400"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a:solidFill>
                  <a:srgbClr val="FFC000"/>
                </a:solidFill>
                <a:latin typeface="Arial Black"/>
                <a:ea typeface="Arial Black"/>
                <a:cs typeface="Arial Black"/>
                <a:sym typeface="Arial Black"/>
              </a:rPr>
              <a:t>Prediction of WHO Data </a:t>
            </a:r>
            <a:endParaRPr sz="6000" dirty="0">
              <a:solidFill>
                <a:srgbClr val="FFC000"/>
              </a:solidFill>
              <a:latin typeface="Arial Black"/>
              <a:ea typeface="Arial Black"/>
              <a:cs typeface="Arial Black"/>
              <a:sym typeface="Arial Black"/>
            </a:endParaRPr>
          </a:p>
        </p:txBody>
      </p:sp>
      <p:sp>
        <p:nvSpPr>
          <p:cNvPr id="90" name="Google Shape;90;p13"/>
          <p:cNvSpPr/>
          <p:nvPr/>
        </p:nvSpPr>
        <p:spPr>
          <a:xfrm>
            <a:off x="844952" y="5625299"/>
            <a:ext cx="10857053" cy="69448"/>
          </a:xfrm>
          <a:prstGeom prst="rect">
            <a:avLst/>
          </a:prstGeom>
          <a:solidFill>
            <a:srgbClr val="FFC000"/>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13"/>
          <p:cNvSpPr txBox="1"/>
          <p:nvPr/>
        </p:nvSpPr>
        <p:spPr>
          <a:xfrm>
            <a:off x="3436702" y="6109150"/>
            <a:ext cx="1622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4"/>
                </a:solidFill>
              </a:rPr>
              <a:t>Gautham</a:t>
            </a:r>
            <a:endParaRPr sz="1800">
              <a:solidFill>
                <a:schemeClr val="accent4"/>
              </a:solidFill>
              <a:latin typeface="Arial"/>
              <a:ea typeface="Arial"/>
              <a:cs typeface="Arial"/>
              <a:sym typeface="Arial"/>
            </a:endParaRPr>
          </a:p>
        </p:txBody>
      </p:sp>
      <p:sp>
        <p:nvSpPr>
          <p:cNvPr id="92" name="Google Shape;92;p13"/>
          <p:cNvSpPr txBox="1"/>
          <p:nvPr/>
        </p:nvSpPr>
        <p:spPr>
          <a:xfrm>
            <a:off x="8949924" y="6109150"/>
            <a:ext cx="3242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4"/>
                </a:solidFill>
              </a:rPr>
              <a:t>Mohanraj</a:t>
            </a:r>
            <a:endParaRPr sz="1800">
              <a:solidFill>
                <a:schemeClr val="accent4"/>
              </a:solidFill>
              <a:latin typeface="Arial"/>
              <a:ea typeface="Arial"/>
              <a:cs typeface="Arial"/>
              <a:sym typeface="Arial"/>
            </a:endParaRPr>
          </a:p>
        </p:txBody>
      </p:sp>
      <p:sp>
        <p:nvSpPr>
          <p:cNvPr id="93" name="Google Shape;93;p13"/>
          <p:cNvSpPr txBox="1"/>
          <p:nvPr/>
        </p:nvSpPr>
        <p:spPr>
          <a:xfrm>
            <a:off x="6492927" y="6109150"/>
            <a:ext cx="1622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4"/>
                </a:solidFill>
              </a:rPr>
              <a:t>shiva</a:t>
            </a:r>
            <a:endParaRPr sz="1800">
              <a:solidFill>
                <a:schemeClr val="accent4"/>
              </a:solidFill>
              <a:latin typeface="Arial"/>
              <a:ea typeface="Arial"/>
              <a:cs typeface="Arial"/>
              <a:sym typeface="Arial"/>
            </a:endParaRPr>
          </a:p>
        </p:txBody>
      </p:sp>
      <p:sp>
        <p:nvSpPr>
          <p:cNvPr id="94" name="Google Shape;94;p13"/>
          <p:cNvSpPr txBox="1"/>
          <p:nvPr/>
        </p:nvSpPr>
        <p:spPr>
          <a:xfrm>
            <a:off x="1186352" y="6109150"/>
            <a:ext cx="1622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4"/>
                </a:solidFill>
              </a:rPr>
              <a:t>Tanmay</a:t>
            </a:r>
            <a:endParaRPr sz="1800">
              <a:solidFill>
                <a:schemeClr val="accent4"/>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2"/>
          <p:cNvSpPr txBox="1"/>
          <p:nvPr/>
        </p:nvSpPr>
        <p:spPr>
          <a:xfrm>
            <a:off x="5256133" y="-5586433"/>
            <a:ext cx="7037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Nozzle Alignment</a:t>
            </a:r>
            <a:endParaRPr sz="2000">
              <a:solidFill>
                <a:schemeClr val="dk1"/>
              </a:solidFill>
              <a:latin typeface="Arial Black"/>
              <a:ea typeface="Arial Black"/>
              <a:cs typeface="Arial Black"/>
              <a:sym typeface="Arial Black"/>
            </a:endParaRPr>
          </a:p>
        </p:txBody>
      </p:sp>
      <p:sp>
        <p:nvSpPr>
          <p:cNvPr id="235" name="Google Shape;235;p22"/>
          <p:cNvSpPr txBox="1"/>
          <p:nvPr/>
        </p:nvSpPr>
        <p:spPr>
          <a:xfrm>
            <a:off x="5256132" y="-5125141"/>
            <a:ext cx="6406500" cy="107730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position of the deposition head or nozzle must be carefully calibrated to ensure that it is aligned with the substrate. This may involve adjusting the height, angle, or orientation of the nozzle to achieve the desired deposition characteristics.</a:t>
            </a:r>
            <a:endParaRPr/>
          </a:p>
        </p:txBody>
      </p:sp>
      <p:sp>
        <p:nvSpPr>
          <p:cNvPr id="236" name="Google Shape;236;p22"/>
          <p:cNvSpPr txBox="1"/>
          <p:nvPr/>
        </p:nvSpPr>
        <p:spPr>
          <a:xfrm>
            <a:off x="5256133" y="-1805388"/>
            <a:ext cx="7037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Laser or Electron Beam</a:t>
            </a:r>
            <a:endParaRPr sz="2000">
              <a:solidFill>
                <a:schemeClr val="dk1"/>
              </a:solidFill>
              <a:latin typeface="Arial Black"/>
              <a:ea typeface="Arial Black"/>
              <a:cs typeface="Arial Black"/>
              <a:sym typeface="Arial Black"/>
            </a:endParaRPr>
          </a:p>
        </p:txBody>
      </p:sp>
      <p:sp>
        <p:nvSpPr>
          <p:cNvPr id="237" name="Google Shape;237;p22"/>
          <p:cNvSpPr txBox="1"/>
          <p:nvPr/>
        </p:nvSpPr>
        <p:spPr>
          <a:xfrm>
            <a:off x="5256132" y="-1367477"/>
            <a:ext cx="6406500" cy="107730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laser or electron beam is then activated, which melts the material and fuses it to the substrate. The deposition head is moved along the toolpath, depositing material layer by layer to build up the object.</a:t>
            </a:r>
            <a:endParaRPr/>
          </a:p>
        </p:txBody>
      </p:sp>
      <p:pic>
        <p:nvPicPr>
          <p:cNvPr id="238" name="Google Shape;238;p22" descr="Optomec advances aluminum Directed Energy Deposition (DED) additive  manufacturing - 3D Printing Industry"/>
          <p:cNvPicPr preferRelativeResize="0"/>
          <p:nvPr/>
        </p:nvPicPr>
        <p:blipFill rotWithShape="1">
          <a:blip r:embed="rId3">
            <a:alphaModFix/>
          </a:blip>
          <a:srcRect/>
          <a:stretch/>
        </p:blipFill>
        <p:spPr>
          <a:xfrm>
            <a:off x="6895192" y="-3857647"/>
            <a:ext cx="3136848" cy="1764477"/>
          </a:xfrm>
          <a:prstGeom prst="rect">
            <a:avLst/>
          </a:prstGeom>
          <a:noFill/>
          <a:ln>
            <a:noFill/>
          </a:ln>
        </p:spPr>
      </p:pic>
      <p:sp>
        <p:nvSpPr>
          <p:cNvPr id="239" name="Google Shape;239;p22"/>
          <p:cNvSpPr/>
          <p:nvPr/>
        </p:nvSpPr>
        <p:spPr>
          <a:xfrm>
            <a:off x="90435" y="102558"/>
            <a:ext cx="1175700" cy="347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0" name="Google Shape;240;p22"/>
          <p:cNvPicPr preferRelativeResize="0"/>
          <p:nvPr/>
        </p:nvPicPr>
        <p:blipFill>
          <a:blip r:embed="rId4">
            <a:alphaModFix/>
          </a:blip>
          <a:stretch>
            <a:fillRect/>
          </a:stretch>
        </p:blipFill>
        <p:spPr>
          <a:xfrm>
            <a:off x="0" y="45596"/>
            <a:ext cx="2641807" cy="461675"/>
          </a:xfrm>
          <a:prstGeom prst="rect">
            <a:avLst/>
          </a:prstGeom>
          <a:noFill/>
          <a:ln>
            <a:noFill/>
          </a:ln>
        </p:spPr>
      </p:pic>
      <p:sp>
        <p:nvSpPr>
          <p:cNvPr id="241" name="Google Shape;241;p22"/>
          <p:cNvSpPr txBox="1"/>
          <p:nvPr/>
        </p:nvSpPr>
        <p:spPr>
          <a:xfrm>
            <a:off x="487225" y="450250"/>
            <a:ext cx="5132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t>Correlation with heatmap:</a:t>
            </a:r>
            <a:endParaRPr sz="2400" b="1"/>
          </a:p>
        </p:txBody>
      </p:sp>
      <p:pic>
        <p:nvPicPr>
          <p:cNvPr id="242" name="Google Shape;242;p22"/>
          <p:cNvPicPr preferRelativeResize="0"/>
          <p:nvPr/>
        </p:nvPicPr>
        <p:blipFill rotWithShape="1">
          <a:blip r:embed="rId5">
            <a:alphaModFix/>
          </a:blip>
          <a:srcRect t="-2790" b="2789"/>
          <a:stretch/>
        </p:blipFill>
        <p:spPr>
          <a:xfrm>
            <a:off x="4874600" y="2390200"/>
            <a:ext cx="2532300" cy="3677250"/>
          </a:xfrm>
          <a:prstGeom prst="rect">
            <a:avLst/>
          </a:prstGeom>
          <a:noFill/>
          <a:ln>
            <a:noFill/>
          </a:ln>
        </p:spPr>
      </p:pic>
      <p:sp>
        <p:nvSpPr>
          <p:cNvPr id="243" name="Google Shape;243;p22"/>
          <p:cNvSpPr/>
          <p:nvPr/>
        </p:nvSpPr>
        <p:spPr>
          <a:xfrm>
            <a:off x="1162175" y="1232975"/>
            <a:ext cx="3716700" cy="1533900"/>
          </a:xfrm>
          <a:prstGeom prst="cloudCallout">
            <a:avLst>
              <a:gd name="adj1" fmla="val 55949"/>
              <a:gd name="adj2" fmla="val 778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6895200" y="85625"/>
            <a:ext cx="5132700" cy="4178400"/>
          </a:xfrm>
          <a:prstGeom prst="cloudCallout">
            <a:avLst>
              <a:gd name="adj1" fmla="val -50211"/>
              <a:gd name="adj2" fmla="val 7134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txBox="1"/>
          <p:nvPr/>
        </p:nvSpPr>
        <p:spPr>
          <a:xfrm>
            <a:off x="1737350" y="1660675"/>
            <a:ext cx="227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Why Correlation ??</a:t>
            </a:r>
            <a:endParaRPr sz="1800">
              <a:latin typeface="Calibri"/>
              <a:ea typeface="Calibri"/>
              <a:cs typeface="Calibri"/>
              <a:sym typeface="Calibri"/>
            </a:endParaRPr>
          </a:p>
        </p:txBody>
      </p:sp>
      <p:sp>
        <p:nvSpPr>
          <p:cNvPr id="246" name="Google Shape;246;p22"/>
          <p:cNvSpPr/>
          <p:nvPr/>
        </p:nvSpPr>
        <p:spPr>
          <a:xfrm>
            <a:off x="247775" y="3561400"/>
            <a:ext cx="4707600" cy="2505900"/>
          </a:xfrm>
          <a:prstGeom prst="wedgeRectCallout">
            <a:avLst>
              <a:gd name="adj1" fmla="val 65595"/>
              <a:gd name="adj2" fmla="val -4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360"/>
              </a:spcBef>
              <a:spcAft>
                <a:spcPts val="0"/>
              </a:spcAft>
              <a:buClr>
                <a:schemeClr val="dk1"/>
              </a:buClr>
              <a:buSzPts val="1100"/>
              <a:buFont typeface="Arial"/>
              <a:buNone/>
            </a:pPr>
            <a:r>
              <a:rPr lang="en-US" sz="1500">
                <a:solidFill>
                  <a:srgbClr val="595959"/>
                </a:solidFill>
                <a:latin typeface="Lato"/>
                <a:ea typeface="Lato"/>
                <a:cs typeface="Lato"/>
                <a:sym typeface="Lato"/>
              </a:rPr>
              <a:t>From the correlation analysis it is possible to identify the highly correlated variables. This is also known as multicollinearity. This needs to be resolved or else problems such as:</a:t>
            </a:r>
            <a:endParaRPr sz="1500">
              <a:solidFill>
                <a:srgbClr val="595959"/>
              </a:solidFill>
              <a:latin typeface="Lato"/>
              <a:ea typeface="Lato"/>
              <a:cs typeface="Lato"/>
              <a:sym typeface="Lato"/>
            </a:endParaRPr>
          </a:p>
          <a:p>
            <a:pPr marL="457200" lvl="0" indent="-330200" algn="just" rtl="0">
              <a:lnSpc>
                <a:spcPct val="115000"/>
              </a:lnSpc>
              <a:spcBef>
                <a:spcPts val="360"/>
              </a:spcBef>
              <a:spcAft>
                <a:spcPts val="0"/>
              </a:spcAft>
              <a:buClr>
                <a:srgbClr val="1A9988"/>
              </a:buClr>
              <a:buSzPts val="1600"/>
              <a:buFont typeface="Lato"/>
              <a:buChar char="❖"/>
            </a:pPr>
            <a:r>
              <a:rPr lang="en-US" sz="1500">
                <a:solidFill>
                  <a:srgbClr val="595959"/>
                </a:solidFill>
                <a:latin typeface="Lato"/>
                <a:ea typeface="Lato"/>
                <a:cs typeface="Lato"/>
                <a:sym typeface="Lato"/>
              </a:rPr>
              <a:t>Inflated errors</a:t>
            </a:r>
            <a:endParaRPr sz="1500">
              <a:solidFill>
                <a:srgbClr val="595959"/>
              </a:solidFill>
              <a:latin typeface="Lato"/>
              <a:ea typeface="Lato"/>
              <a:cs typeface="Lato"/>
              <a:sym typeface="Lato"/>
            </a:endParaRPr>
          </a:p>
          <a:p>
            <a:pPr marL="457200" lvl="0" indent="-330200" algn="just" rtl="0">
              <a:lnSpc>
                <a:spcPct val="115000"/>
              </a:lnSpc>
              <a:spcBef>
                <a:spcPts val="0"/>
              </a:spcBef>
              <a:spcAft>
                <a:spcPts val="0"/>
              </a:spcAft>
              <a:buClr>
                <a:srgbClr val="1A9988"/>
              </a:buClr>
              <a:buSzPts val="1600"/>
              <a:buFont typeface="Lato"/>
              <a:buChar char="❖"/>
            </a:pPr>
            <a:r>
              <a:rPr lang="en-US" sz="1500">
                <a:solidFill>
                  <a:srgbClr val="595959"/>
                </a:solidFill>
                <a:latin typeface="Lato"/>
                <a:ea typeface="Lato"/>
                <a:cs typeface="Lato"/>
                <a:sym typeface="Lato"/>
              </a:rPr>
              <a:t>Misleading of regression</a:t>
            </a:r>
            <a:endParaRPr sz="1500">
              <a:solidFill>
                <a:srgbClr val="595959"/>
              </a:solidFill>
              <a:latin typeface="Lato"/>
              <a:ea typeface="Lato"/>
              <a:cs typeface="Lato"/>
              <a:sym typeface="Lato"/>
            </a:endParaRPr>
          </a:p>
          <a:p>
            <a:pPr marL="457200" lvl="0" indent="-330200" algn="just" rtl="0">
              <a:lnSpc>
                <a:spcPct val="115000"/>
              </a:lnSpc>
              <a:spcBef>
                <a:spcPts val="0"/>
              </a:spcBef>
              <a:spcAft>
                <a:spcPts val="0"/>
              </a:spcAft>
              <a:buClr>
                <a:srgbClr val="1A9988"/>
              </a:buClr>
              <a:buSzPts val="1600"/>
              <a:buFont typeface="Lato"/>
              <a:buChar char="❖"/>
            </a:pPr>
            <a:r>
              <a:rPr lang="en-US" sz="1500">
                <a:solidFill>
                  <a:srgbClr val="595959"/>
                </a:solidFill>
                <a:latin typeface="Lato"/>
                <a:ea typeface="Lato"/>
                <a:cs typeface="Lato"/>
                <a:sym typeface="Lato"/>
              </a:rPr>
              <a:t>Gauging effect of one predictor on its dependent variable</a:t>
            </a:r>
            <a:endParaRPr sz="1500">
              <a:solidFill>
                <a:srgbClr val="595959"/>
              </a:solidFill>
              <a:latin typeface="Lato"/>
              <a:ea typeface="Lato"/>
              <a:cs typeface="Lato"/>
              <a:sym typeface="Lato"/>
            </a:endParaRPr>
          </a:p>
          <a:p>
            <a:pPr marL="0" lvl="0" indent="0" algn="l" rtl="0">
              <a:spcBef>
                <a:spcPts val="0"/>
              </a:spcBef>
              <a:spcAft>
                <a:spcPts val="0"/>
              </a:spcAft>
              <a:buNone/>
            </a:pPr>
            <a:endParaRPr/>
          </a:p>
        </p:txBody>
      </p:sp>
      <p:sp>
        <p:nvSpPr>
          <p:cNvPr id="247" name="Google Shape;247;p22"/>
          <p:cNvSpPr txBox="1"/>
          <p:nvPr/>
        </p:nvSpPr>
        <p:spPr>
          <a:xfrm>
            <a:off x="7607225" y="837250"/>
            <a:ext cx="3348000" cy="27243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Font typeface="Calibri"/>
              <a:buChar char="❖"/>
            </a:pPr>
            <a:r>
              <a:rPr lang="en-US" sz="1500">
                <a:latin typeface="Calibri"/>
                <a:ea typeface="Calibri"/>
                <a:cs typeface="Calibri"/>
                <a:sym typeface="Calibri"/>
              </a:rPr>
              <a:t>Does Life Expectancy have positive or negative relationship with drinking alcohol? </a:t>
            </a:r>
            <a:endParaRPr sz="1500">
              <a:latin typeface="Calibri"/>
              <a:ea typeface="Calibri"/>
              <a:cs typeface="Calibri"/>
              <a:sym typeface="Calibri"/>
            </a:endParaRPr>
          </a:p>
          <a:p>
            <a:pPr marL="457200" lvl="0" indent="0" algn="just" rtl="0">
              <a:spcBef>
                <a:spcPts val="0"/>
              </a:spcBef>
              <a:spcAft>
                <a:spcPts val="0"/>
              </a:spcAft>
              <a:buNone/>
            </a:pPr>
            <a:endParaRPr sz="1500">
              <a:latin typeface="Calibri"/>
              <a:ea typeface="Calibri"/>
              <a:cs typeface="Calibri"/>
              <a:sym typeface="Calibri"/>
            </a:endParaRPr>
          </a:p>
          <a:p>
            <a:pPr marL="457200" lvl="0" indent="-323850" algn="just" rtl="0">
              <a:spcBef>
                <a:spcPts val="0"/>
              </a:spcBef>
              <a:spcAft>
                <a:spcPts val="0"/>
              </a:spcAft>
              <a:buSzPts val="1500"/>
              <a:buFont typeface="Calibri"/>
              <a:buChar char="❖"/>
            </a:pPr>
            <a:r>
              <a:rPr lang="en-US" sz="1500">
                <a:latin typeface="Calibri"/>
                <a:ea typeface="Calibri"/>
                <a:cs typeface="Calibri"/>
                <a:sym typeface="Calibri"/>
              </a:rPr>
              <a:t>Should a country having a lower life expectancy value(&lt;65) increase its healthcare expenditure in order to improve its average lifespan?</a:t>
            </a:r>
            <a:endParaRPr sz="1500">
              <a:latin typeface="Calibri"/>
              <a:ea typeface="Calibri"/>
              <a:cs typeface="Calibri"/>
              <a:sym typeface="Calibri"/>
            </a:endParaRPr>
          </a:p>
          <a:p>
            <a:pPr marL="457200" lvl="0" indent="0" algn="just" rtl="0">
              <a:spcBef>
                <a:spcPts val="0"/>
              </a:spcBef>
              <a:spcAft>
                <a:spcPts val="0"/>
              </a:spcAft>
              <a:buNone/>
            </a:pPr>
            <a:endParaRPr sz="1500">
              <a:latin typeface="Calibri"/>
              <a:ea typeface="Calibri"/>
              <a:cs typeface="Calibri"/>
              <a:sym typeface="Calibri"/>
            </a:endParaRPr>
          </a:p>
          <a:p>
            <a:pPr marL="457200" lvl="0" indent="-323850" algn="just" rtl="0">
              <a:spcBef>
                <a:spcPts val="0"/>
              </a:spcBef>
              <a:spcAft>
                <a:spcPts val="0"/>
              </a:spcAft>
              <a:buSzPts val="1500"/>
              <a:buFont typeface="Calibri"/>
              <a:buChar char="❖"/>
            </a:pPr>
            <a:r>
              <a:rPr lang="en-US" sz="1500">
                <a:latin typeface="Calibri"/>
                <a:ea typeface="Calibri"/>
                <a:cs typeface="Calibri"/>
                <a:sym typeface="Calibri"/>
              </a:rPr>
              <a:t>What is the impact of schooling on the lifespan of humans?</a:t>
            </a:r>
            <a:endParaRPr sz="15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endParaRPr/>
          </a:p>
        </p:txBody>
      </p:sp>
      <p:sp>
        <p:nvSpPr>
          <p:cNvPr id="253" name="Google Shape;253;p23"/>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254" name="Google Shape;254;p23"/>
          <p:cNvPicPr preferRelativeResize="0"/>
          <p:nvPr/>
        </p:nvPicPr>
        <p:blipFill>
          <a:blip r:embed="rId3">
            <a:alphaModFix/>
          </a:blip>
          <a:stretch>
            <a:fillRect/>
          </a:stretch>
        </p:blipFill>
        <p:spPr>
          <a:xfrm>
            <a:off x="73750" y="0"/>
            <a:ext cx="12118248" cy="6858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4"/>
          <p:cNvSpPr txBox="1"/>
          <p:nvPr/>
        </p:nvSpPr>
        <p:spPr>
          <a:xfrm>
            <a:off x="5256133" y="-5586433"/>
            <a:ext cx="7037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Nozzle Alignment</a:t>
            </a:r>
            <a:endParaRPr sz="2000">
              <a:solidFill>
                <a:schemeClr val="dk1"/>
              </a:solidFill>
              <a:latin typeface="Arial Black"/>
              <a:ea typeface="Arial Black"/>
              <a:cs typeface="Arial Black"/>
              <a:sym typeface="Arial Black"/>
            </a:endParaRPr>
          </a:p>
        </p:txBody>
      </p:sp>
      <p:sp>
        <p:nvSpPr>
          <p:cNvPr id="260" name="Google Shape;260;p24"/>
          <p:cNvSpPr txBox="1"/>
          <p:nvPr/>
        </p:nvSpPr>
        <p:spPr>
          <a:xfrm>
            <a:off x="5256132" y="-5125141"/>
            <a:ext cx="6406500" cy="107730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position of the deposition head or nozzle must be carefully calibrated to ensure that it is aligned with the substrate. This may involve adjusting the height, angle, or orientation of the nozzle to achieve the desired deposition characteristics.</a:t>
            </a:r>
            <a:endParaRPr/>
          </a:p>
        </p:txBody>
      </p:sp>
      <p:sp>
        <p:nvSpPr>
          <p:cNvPr id="261" name="Google Shape;261;p24"/>
          <p:cNvSpPr txBox="1"/>
          <p:nvPr/>
        </p:nvSpPr>
        <p:spPr>
          <a:xfrm>
            <a:off x="5256133" y="-1805388"/>
            <a:ext cx="7037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Laser or Electron Beam</a:t>
            </a:r>
            <a:endParaRPr sz="2000">
              <a:solidFill>
                <a:schemeClr val="dk1"/>
              </a:solidFill>
              <a:latin typeface="Arial Black"/>
              <a:ea typeface="Arial Black"/>
              <a:cs typeface="Arial Black"/>
              <a:sym typeface="Arial Black"/>
            </a:endParaRPr>
          </a:p>
        </p:txBody>
      </p:sp>
      <p:sp>
        <p:nvSpPr>
          <p:cNvPr id="262" name="Google Shape;262;p24"/>
          <p:cNvSpPr txBox="1"/>
          <p:nvPr/>
        </p:nvSpPr>
        <p:spPr>
          <a:xfrm>
            <a:off x="5256132" y="-1367477"/>
            <a:ext cx="6406500" cy="107730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laser or electron beam is then activated, which melts the material and fuses it to the substrate. The deposition head is moved along the toolpath, depositing material layer by layer to build up the object.</a:t>
            </a:r>
            <a:endParaRPr/>
          </a:p>
        </p:txBody>
      </p:sp>
      <p:pic>
        <p:nvPicPr>
          <p:cNvPr id="263" name="Google Shape;263;p24" descr="Optomec advances aluminum Directed Energy Deposition (DED) additive  manufacturing - 3D Printing Industry"/>
          <p:cNvPicPr preferRelativeResize="0"/>
          <p:nvPr/>
        </p:nvPicPr>
        <p:blipFill rotWithShape="1">
          <a:blip r:embed="rId3">
            <a:alphaModFix/>
          </a:blip>
          <a:srcRect/>
          <a:stretch/>
        </p:blipFill>
        <p:spPr>
          <a:xfrm>
            <a:off x="6895192" y="-3857647"/>
            <a:ext cx="3136848" cy="1764477"/>
          </a:xfrm>
          <a:prstGeom prst="rect">
            <a:avLst/>
          </a:prstGeom>
          <a:noFill/>
          <a:ln>
            <a:noFill/>
          </a:ln>
        </p:spPr>
      </p:pic>
      <p:sp>
        <p:nvSpPr>
          <p:cNvPr id="264" name="Google Shape;264;p24"/>
          <p:cNvSpPr/>
          <p:nvPr/>
        </p:nvSpPr>
        <p:spPr>
          <a:xfrm>
            <a:off x="90435" y="102558"/>
            <a:ext cx="1175700" cy="347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5" name="Google Shape;265;p24"/>
          <p:cNvPicPr preferRelativeResize="0"/>
          <p:nvPr/>
        </p:nvPicPr>
        <p:blipFill>
          <a:blip r:embed="rId4">
            <a:alphaModFix/>
          </a:blip>
          <a:stretch>
            <a:fillRect/>
          </a:stretch>
        </p:blipFill>
        <p:spPr>
          <a:xfrm>
            <a:off x="0" y="45596"/>
            <a:ext cx="2641807" cy="461675"/>
          </a:xfrm>
          <a:prstGeom prst="rect">
            <a:avLst/>
          </a:prstGeom>
          <a:noFill/>
          <a:ln>
            <a:noFill/>
          </a:ln>
        </p:spPr>
      </p:pic>
      <p:sp>
        <p:nvSpPr>
          <p:cNvPr id="266" name="Google Shape;266;p24"/>
          <p:cNvSpPr txBox="1"/>
          <p:nvPr/>
        </p:nvSpPr>
        <p:spPr>
          <a:xfrm>
            <a:off x="348375" y="442750"/>
            <a:ext cx="5132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t>Lasso Regression:</a:t>
            </a:r>
            <a:endParaRPr sz="2400" b="1"/>
          </a:p>
          <a:p>
            <a:pPr marL="0" lvl="0" indent="0" algn="l" rtl="0">
              <a:spcBef>
                <a:spcPts val="0"/>
              </a:spcBef>
              <a:spcAft>
                <a:spcPts val="0"/>
              </a:spcAft>
              <a:buClr>
                <a:srgbClr val="000000"/>
              </a:buClr>
              <a:buSzPts val="1100"/>
              <a:buFont typeface="Arial"/>
              <a:buNone/>
            </a:pPr>
            <a:endParaRPr sz="2400" b="1"/>
          </a:p>
        </p:txBody>
      </p:sp>
      <p:pic>
        <p:nvPicPr>
          <p:cNvPr id="267" name="Google Shape;267;p24"/>
          <p:cNvPicPr preferRelativeResize="0"/>
          <p:nvPr/>
        </p:nvPicPr>
        <p:blipFill>
          <a:blip r:embed="rId5">
            <a:alphaModFix/>
          </a:blip>
          <a:stretch>
            <a:fillRect/>
          </a:stretch>
        </p:blipFill>
        <p:spPr>
          <a:xfrm>
            <a:off x="348375" y="1141475"/>
            <a:ext cx="3955200" cy="2676525"/>
          </a:xfrm>
          <a:prstGeom prst="rect">
            <a:avLst/>
          </a:prstGeom>
          <a:noFill/>
          <a:ln>
            <a:noFill/>
          </a:ln>
        </p:spPr>
      </p:pic>
      <p:sp>
        <p:nvSpPr>
          <p:cNvPr id="268" name="Google Shape;268;p24"/>
          <p:cNvSpPr/>
          <p:nvPr/>
        </p:nvSpPr>
        <p:spPr>
          <a:xfrm>
            <a:off x="4097100" y="56350"/>
            <a:ext cx="3434700" cy="1401300"/>
          </a:xfrm>
          <a:prstGeom prst="cloudCallout">
            <a:avLst>
              <a:gd name="adj1" fmla="val -46636"/>
              <a:gd name="adj2" fmla="val 9274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txBox="1"/>
          <p:nvPr/>
        </p:nvSpPr>
        <p:spPr>
          <a:xfrm>
            <a:off x="4489225" y="339200"/>
            <a:ext cx="30423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alibri"/>
              <a:buChar char="❖"/>
            </a:pPr>
            <a:r>
              <a:rPr lang="en-US" sz="1500">
                <a:latin typeface="Calibri"/>
                <a:ea typeface="Calibri"/>
                <a:cs typeface="Calibri"/>
                <a:sym typeface="Calibri"/>
              </a:rPr>
              <a:t>What is Regularization ?? </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US" sz="1500">
                <a:latin typeface="Calibri"/>
                <a:ea typeface="Calibri"/>
                <a:cs typeface="Calibri"/>
                <a:sym typeface="Calibri"/>
              </a:rPr>
              <a:t>Why Lasso ??</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US" sz="1500">
                <a:latin typeface="Calibri"/>
                <a:ea typeface="Calibri"/>
                <a:cs typeface="Calibri"/>
                <a:sym typeface="Calibri"/>
              </a:rPr>
              <a:t>conclusion</a:t>
            </a:r>
            <a:endParaRPr sz="1500">
              <a:latin typeface="Calibri"/>
              <a:ea typeface="Calibri"/>
              <a:cs typeface="Calibri"/>
              <a:sym typeface="Calibri"/>
            </a:endParaRPr>
          </a:p>
        </p:txBody>
      </p:sp>
      <p:pic>
        <p:nvPicPr>
          <p:cNvPr id="270" name="Google Shape;270;p24"/>
          <p:cNvPicPr preferRelativeResize="0"/>
          <p:nvPr/>
        </p:nvPicPr>
        <p:blipFill>
          <a:blip r:embed="rId6">
            <a:alphaModFix/>
          </a:blip>
          <a:stretch>
            <a:fillRect/>
          </a:stretch>
        </p:blipFill>
        <p:spPr>
          <a:xfrm>
            <a:off x="7782400" y="1804150"/>
            <a:ext cx="3971925" cy="4476750"/>
          </a:xfrm>
          <a:prstGeom prst="rect">
            <a:avLst/>
          </a:prstGeom>
          <a:noFill/>
          <a:ln>
            <a:noFill/>
          </a:ln>
        </p:spPr>
      </p:pic>
      <p:sp>
        <p:nvSpPr>
          <p:cNvPr id="271" name="Google Shape;271;p24"/>
          <p:cNvSpPr/>
          <p:nvPr/>
        </p:nvSpPr>
        <p:spPr>
          <a:xfrm>
            <a:off x="348375" y="3648750"/>
            <a:ext cx="6757800" cy="3348000"/>
          </a:xfrm>
          <a:prstGeom prst="horizontalScroll">
            <a:avLst>
              <a:gd name="adj" fmla="val 12500"/>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p:nvPr/>
        </p:nvSpPr>
        <p:spPr>
          <a:xfrm>
            <a:off x="808200" y="4135450"/>
            <a:ext cx="6087000" cy="303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a:solidFill>
                  <a:schemeClr val="dk1"/>
                </a:solidFill>
                <a:latin typeface="Times New Roman"/>
                <a:ea typeface="Times New Roman"/>
                <a:cs typeface="Times New Roman"/>
                <a:sym typeface="Times New Roman"/>
              </a:rPr>
              <a:t>Regularization solves the problem of  Overfitting causes low model accuracy. It happens when the model learns the data as well as the noises in the training set.</a:t>
            </a:r>
            <a:endParaRPr sz="150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1500">
              <a:solidFill>
                <a:schemeClr val="dk1"/>
              </a:solidFill>
              <a:latin typeface="Times New Roman"/>
              <a:ea typeface="Times New Roman"/>
              <a:cs typeface="Times New Roman"/>
              <a:sym typeface="Times New Roman"/>
            </a:endParaRPr>
          </a:p>
          <a:p>
            <a:pPr marL="0" lvl="0" indent="0" algn="just" rtl="0">
              <a:lnSpc>
                <a:spcPct val="115000"/>
              </a:lnSpc>
              <a:spcBef>
                <a:spcPts val="360"/>
              </a:spcBef>
              <a:spcAft>
                <a:spcPts val="0"/>
              </a:spcAft>
              <a:buNone/>
            </a:pPr>
            <a:r>
              <a:rPr lang="en-US" sz="1500">
                <a:solidFill>
                  <a:schemeClr val="dk1"/>
                </a:solidFill>
                <a:latin typeface="Times New Roman"/>
                <a:ea typeface="Times New Roman"/>
                <a:cs typeface="Times New Roman"/>
                <a:sym typeface="Times New Roman"/>
              </a:rPr>
              <a:t>So based upon this, a lasso model is being developed and the corresponding coefficients / feature scores are extracted from that to determine variables which could be eliminated further. LASSO involves a penalty factor that determines how many features are retained; using cross-validation to choose the penalty factor </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292929"/>
              </a:solidFill>
            </a:endParaRPr>
          </a:p>
          <a:p>
            <a:pPr marL="0" lvl="0" indent="0" algn="l" rtl="0">
              <a:spcBef>
                <a:spcPts val="0"/>
              </a:spcBef>
              <a:spcAft>
                <a:spcPts val="0"/>
              </a:spcAft>
              <a:buNone/>
            </a:pPr>
            <a:endParaRPr sz="1200">
              <a:solidFill>
                <a:srgbClr val="292929"/>
              </a:solidFill>
            </a:endParaRPr>
          </a:p>
          <a:p>
            <a:pPr marL="0" lvl="0" indent="0" algn="l" rtl="0">
              <a:spcBef>
                <a:spcPts val="0"/>
              </a:spcBef>
              <a:spcAft>
                <a:spcPts val="0"/>
              </a:spcAft>
              <a:buNone/>
            </a:pPr>
            <a:r>
              <a:rPr lang="en-US" sz="1200">
                <a:solidFill>
                  <a:srgbClr val="292929"/>
                </a:solidFill>
              </a:rPr>
              <a:t>  </a:t>
            </a:r>
            <a:endParaRPr>
              <a:latin typeface="Calibri"/>
              <a:ea typeface="Calibri"/>
              <a:cs typeface="Calibri"/>
              <a:sym typeface="Calibri"/>
            </a:endParaRPr>
          </a:p>
        </p:txBody>
      </p:sp>
      <p:pic>
        <p:nvPicPr>
          <p:cNvPr id="273" name="Google Shape;273;p24"/>
          <p:cNvPicPr preferRelativeResize="0"/>
          <p:nvPr/>
        </p:nvPicPr>
        <p:blipFill>
          <a:blip r:embed="rId7">
            <a:alphaModFix/>
          </a:blip>
          <a:stretch>
            <a:fillRect/>
          </a:stretch>
        </p:blipFill>
        <p:spPr>
          <a:xfrm>
            <a:off x="7717175" y="435525"/>
            <a:ext cx="3971925" cy="1219200"/>
          </a:xfrm>
          <a:prstGeom prst="rect">
            <a:avLst/>
          </a:prstGeom>
          <a:noFill/>
          <a:ln>
            <a:noFill/>
          </a:ln>
        </p:spPr>
      </p:pic>
      <p:sp>
        <p:nvSpPr>
          <p:cNvPr id="274" name="Google Shape;274;p24"/>
          <p:cNvSpPr/>
          <p:nvPr/>
        </p:nvSpPr>
        <p:spPr>
          <a:xfrm>
            <a:off x="477852" y="888703"/>
            <a:ext cx="2886000" cy="31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p:nvPr/>
        </p:nvSpPr>
        <p:spPr>
          <a:xfrm>
            <a:off x="434046" y="568835"/>
            <a:ext cx="7037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Black"/>
                <a:ea typeface="Arial Black"/>
                <a:cs typeface="Arial Black"/>
                <a:sym typeface="Arial Black"/>
              </a:rPr>
              <a:t>Multiple Regression:</a:t>
            </a:r>
            <a:endParaRPr/>
          </a:p>
        </p:txBody>
      </p:sp>
      <p:sp>
        <p:nvSpPr>
          <p:cNvPr id="280" name="Google Shape;280;p25"/>
          <p:cNvSpPr txBox="1"/>
          <p:nvPr/>
        </p:nvSpPr>
        <p:spPr>
          <a:xfrm>
            <a:off x="5256133" y="-5586433"/>
            <a:ext cx="7037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Nozzle Alignment</a:t>
            </a:r>
            <a:endParaRPr sz="2000">
              <a:solidFill>
                <a:schemeClr val="dk1"/>
              </a:solidFill>
              <a:latin typeface="Arial Black"/>
              <a:ea typeface="Arial Black"/>
              <a:cs typeface="Arial Black"/>
              <a:sym typeface="Arial Black"/>
            </a:endParaRPr>
          </a:p>
        </p:txBody>
      </p:sp>
      <p:sp>
        <p:nvSpPr>
          <p:cNvPr id="281" name="Google Shape;281;p25"/>
          <p:cNvSpPr txBox="1"/>
          <p:nvPr/>
        </p:nvSpPr>
        <p:spPr>
          <a:xfrm>
            <a:off x="5256132" y="-5125141"/>
            <a:ext cx="6406523"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position of the deposition head or nozzle must be carefully calibrated to ensure that it is aligned with the substrate. This may involve adjusting the height, angle, or orientation of the nozzle to achieve the desired deposition characteristics.</a:t>
            </a:r>
            <a:endParaRPr/>
          </a:p>
        </p:txBody>
      </p:sp>
      <p:sp>
        <p:nvSpPr>
          <p:cNvPr id="282" name="Google Shape;282;p25"/>
          <p:cNvSpPr txBox="1"/>
          <p:nvPr/>
        </p:nvSpPr>
        <p:spPr>
          <a:xfrm>
            <a:off x="5256133" y="-1805388"/>
            <a:ext cx="7037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Laser or Electron Beam</a:t>
            </a:r>
            <a:endParaRPr sz="2000">
              <a:solidFill>
                <a:schemeClr val="dk1"/>
              </a:solidFill>
              <a:latin typeface="Arial Black"/>
              <a:ea typeface="Arial Black"/>
              <a:cs typeface="Arial Black"/>
              <a:sym typeface="Arial Black"/>
            </a:endParaRPr>
          </a:p>
        </p:txBody>
      </p:sp>
      <p:sp>
        <p:nvSpPr>
          <p:cNvPr id="283" name="Google Shape;283;p25"/>
          <p:cNvSpPr txBox="1"/>
          <p:nvPr/>
        </p:nvSpPr>
        <p:spPr>
          <a:xfrm>
            <a:off x="5256132" y="-1367477"/>
            <a:ext cx="6406523"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laser or electron beam is then activated, which melts the material and fuses it to the substrate. The deposition head is moved along the toolpath, depositing material layer by layer to build up the object.</a:t>
            </a:r>
            <a:endParaRPr/>
          </a:p>
        </p:txBody>
      </p:sp>
      <p:pic>
        <p:nvPicPr>
          <p:cNvPr id="284" name="Google Shape;284;p25" descr="Optomec advances aluminum Directed Energy Deposition (DED) additive  manufacturing - 3D Printing Industry"/>
          <p:cNvPicPr preferRelativeResize="0"/>
          <p:nvPr/>
        </p:nvPicPr>
        <p:blipFill rotWithShape="1">
          <a:blip r:embed="rId3">
            <a:alphaModFix/>
          </a:blip>
          <a:srcRect/>
          <a:stretch/>
        </p:blipFill>
        <p:spPr>
          <a:xfrm>
            <a:off x="6895192" y="-3857647"/>
            <a:ext cx="3136846" cy="1764476"/>
          </a:xfrm>
          <a:prstGeom prst="rect">
            <a:avLst/>
          </a:prstGeom>
          <a:noFill/>
          <a:ln>
            <a:noFill/>
          </a:ln>
        </p:spPr>
      </p:pic>
      <p:sp>
        <p:nvSpPr>
          <p:cNvPr id="285" name="Google Shape;285;p25"/>
          <p:cNvSpPr/>
          <p:nvPr/>
        </p:nvSpPr>
        <p:spPr>
          <a:xfrm>
            <a:off x="522100" y="1153575"/>
            <a:ext cx="9197400" cy="39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Calibri"/>
              <a:ea typeface="Calibri"/>
              <a:cs typeface="Calibri"/>
              <a:sym typeface="Calibri"/>
            </a:endParaRPr>
          </a:p>
        </p:txBody>
      </p:sp>
      <p:sp>
        <p:nvSpPr>
          <p:cNvPr id="286" name="Google Shape;286;p25"/>
          <p:cNvSpPr/>
          <p:nvPr/>
        </p:nvSpPr>
        <p:spPr>
          <a:xfrm>
            <a:off x="90435" y="102558"/>
            <a:ext cx="1175657" cy="347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7" name="Google Shape;287;p25"/>
          <p:cNvPicPr preferRelativeResize="0"/>
          <p:nvPr/>
        </p:nvPicPr>
        <p:blipFill>
          <a:blip r:embed="rId4">
            <a:alphaModFix/>
          </a:blip>
          <a:stretch>
            <a:fillRect/>
          </a:stretch>
        </p:blipFill>
        <p:spPr>
          <a:xfrm>
            <a:off x="522100" y="1408275"/>
            <a:ext cx="7861199" cy="1981100"/>
          </a:xfrm>
          <a:prstGeom prst="rect">
            <a:avLst/>
          </a:prstGeom>
          <a:noFill/>
          <a:ln>
            <a:noFill/>
          </a:ln>
        </p:spPr>
      </p:pic>
      <p:pic>
        <p:nvPicPr>
          <p:cNvPr id="288" name="Google Shape;288;p25"/>
          <p:cNvPicPr preferRelativeResize="0"/>
          <p:nvPr/>
        </p:nvPicPr>
        <p:blipFill>
          <a:blip r:embed="rId5">
            <a:alphaModFix/>
          </a:blip>
          <a:stretch>
            <a:fillRect/>
          </a:stretch>
        </p:blipFill>
        <p:spPr>
          <a:xfrm>
            <a:off x="0" y="0"/>
            <a:ext cx="2019300" cy="638175"/>
          </a:xfrm>
          <a:prstGeom prst="rect">
            <a:avLst/>
          </a:prstGeom>
          <a:noFill/>
          <a:ln>
            <a:noFill/>
          </a:ln>
        </p:spPr>
      </p:pic>
      <p:grpSp>
        <p:nvGrpSpPr>
          <p:cNvPr id="289" name="Google Shape;289;p25"/>
          <p:cNvGrpSpPr/>
          <p:nvPr/>
        </p:nvGrpSpPr>
        <p:grpSpPr>
          <a:xfrm>
            <a:off x="8888458" y="1507720"/>
            <a:ext cx="2877900" cy="401966"/>
            <a:chOff x="537058" y="3991007"/>
            <a:chExt cx="2877900" cy="401966"/>
          </a:xfrm>
        </p:grpSpPr>
        <p:sp>
          <p:nvSpPr>
            <p:cNvPr id="290" name="Google Shape;290;p25"/>
            <p:cNvSpPr/>
            <p:nvPr/>
          </p:nvSpPr>
          <p:spPr>
            <a:xfrm>
              <a:off x="705149" y="4038412"/>
              <a:ext cx="2433600" cy="3348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 name="Google Shape;291;p25"/>
            <p:cNvSpPr/>
            <p:nvPr/>
          </p:nvSpPr>
          <p:spPr>
            <a:xfrm>
              <a:off x="537058" y="3991007"/>
              <a:ext cx="2877900" cy="4002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25"/>
            <p:cNvSpPr txBox="1"/>
            <p:nvPr/>
          </p:nvSpPr>
          <p:spPr>
            <a:xfrm>
              <a:off x="640689" y="3992773"/>
              <a:ext cx="2670600" cy="400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rPr>
                <a:t>Pre processing</a:t>
              </a:r>
              <a:endParaRPr sz="2000" b="1">
                <a:solidFill>
                  <a:schemeClr val="lt1"/>
                </a:solidFill>
                <a:latin typeface="Arial"/>
                <a:ea typeface="Arial"/>
                <a:cs typeface="Arial"/>
                <a:sym typeface="Arial"/>
              </a:endParaRPr>
            </a:p>
          </p:txBody>
        </p:sp>
      </p:grpSp>
      <p:sp>
        <p:nvSpPr>
          <p:cNvPr id="293" name="Google Shape;293;p25"/>
          <p:cNvSpPr/>
          <p:nvPr/>
        </p:nvSpPr>
        <p:spPr>
          <a:xfrm>
            <a:off x="8888458" y="2314957"/>
            <a:ext cx="2877900" cy="4002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25"/>
          <p:cNvSpPr txBox="1"/>
          <p:nvPr/>
        </p:nvSpPr>
        <p:spPr>
          <a:xfrm>
            <a:off x="8992089" y="2316723"/>
            <a:ext cx="2670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Feature Handling </a:t>
            </a:r>
            <a:endParaRPr sz="2000" b="1">
              <a:solidFill>
                <a:schemeClr val="lt1"/>
              </a:solidFill>
              <a:latin typeface="Arial"/>
              <a:ea typeface="Arial"/>
              <a:cs typeface="Arial"/>
              <a:sym typeface="Arial"/>
            </a:endParaRPr>
          </a:p>
        </p:txBody>
      </p:sp>
      <p:sp>
        <p:nvSpPr>
          <p:cNvPr id="295" name="Google Shape;295;p25"/>
          <p:cNvSpPr/>
          <p:nvPr/>
        </p:nvSpPr>
        <p:spPr>
          <a:xfrm>
            <a:off x="8789250" y="2798300"/>
            <a:ext cx="2977200" cy="11556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25"/>
          <p:cNvSpPr txBox="1"/>
          <p:nvPr/>
        </p:nvSpPr>
        <p:spPr>
          <a:xfrm>
            <a:off x="9061178" y="2862171"/>
            <a:ext cx="2532300" cy="101580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rPr>
              <a:t>Model selection and fitting the model</a:t>
            </a:r>
            <a:endParaRPr sz="2000" b="1">
              <a:solidFill>
                <a:schemeClr val="lt1"/>
              </a:solidFill>
              <a:latin typeface="Arial"/>
              <a:ea typeface="Arial"/>
              <a:cs typeface="Arial"/>
              <a:sym typeface="Arial"/>
            </a:endParaRPr>
          </a:p>
        </p:txBody>
      </p:sp>
      <p:sp>
        <p:nvSpPr>
          <p:cNvPr id="297" name="Google Shape;297;p25"/>
          <p:cNvSpPr/>
          <p:nvPr/>
        </p:nvSpPr>
        <p:spPr>
          <a:xfrm>
            <a:off x="8789250" y="4226600"/>
            <a:ext cx="2977200" cy="11556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25"/>
          <p:cNvSpPr txBox="1"/>
          <p:nvPr/>
        </p:nvSpPr>
        <p:spPr>
          <a:xfrm>
            <a:off x="8981425" y="4393175"/>
            <a:ext cx="26706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Multiple regression</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Polynomial regression</a:t>
            </a:r>
            <a:endParaRPr sz="1800">
              <a:solidFill>
                <a:schemeClr val="lt1"/>
              </a:solidFill>
              <a:latin typeface="Calibri"/>
              <a:ea typeface="Calibri"/>
              <a:cs typeface="Calibri"/>
              <a:sym typeface="Calibri"/>
            </a:endParaRPr>
          </a:p>
        </p:txBody>
      </p:sp>
      <p:sp>
        <p:nvSpPr>
          <p:cNvPr id="299" name="Google Shape;299;p25"/>
          <p:cNvSpPr/>
          <p:nvPr/>
        </p:nvSpPr>
        <p:spPr>
          <a:xfrm>
            <a:off x="8877775" y="5730831"/>
            <a:ext cx="2877900" cy="9360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25"/>
          <p:cNvSpPr txBox="1"/>
          <p:nvPr/>
        </p:nvSpPr>
        <p:spPr>
          <a:xfrm>
            <a:off x="9286455" y="5730821"/>
            <a:ext cx="20604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rPr>
              <a:t>Post processing and conclusion</a:t>
            </a:r>
            <a:endParaRPr sz="2000" b="1">
              <a:solidFill>
                <a:schemeClr val="lt1"/>
              </a:solidFill>
              <a:latin typeface="Arial"/>
              <a:ea typeface="Arial"/>
              <a:cs typeface="Arial"/>
              <a:sym typeface="Arial"/>
            </a:endParaRPr>
          </a:p>
        </p:txBody>
      </p:sp>
      <p:sp>
        <p:nvSpPr>
          <p:cNvPr id="301" name="Google Shape;301;p25"/>
          <p:cNvSpPr txBox="1"/>
          <p:nvPr/>
        </p:nvSpPr>
        <p:spPr>
          <a:xfrm>
            <a:off x="434050" y="3389375"/>
            <a:ext cx="8274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Using the above model for Multiple regression with ten predictors and their coefficients.</a:t>
            </a:r>
            <a:endParaRPr sz="1800"/>
          </a:p>
        </p:txBody>
      </p:sp>
      <p:graphicFrame>
        <p:nvGraphicFramePr>
          <p:cNvPr id="302" name="Google Shape;302;p25"/>
          <p:cNvGraphicFramePr/>
          <p:nvPr/>
        </p:nvGraphicFramePr>
        <p:xfrm>
          <a:off x="522100" y="4159475"/>
          <a:ext cx="3000000" cy="3000000"/>
        </p:xfrm>
        <a:graphic>
          <a:graphicData uri="http://schemas.openxmlformats.org/drawingml/2006/table">
            <a:tbl>
              <a:tblPr>
                <a:noFill/>
                <a:tableStyleId>{4AC2FB3D-D66B-466F-ABCB-A9C08E6927B5}</a:tableStyleId>
              </a:tblPr>
              <a:tblGrid>
                <a:gridCol w="2338300">
                  <a:extLst>
                    <a:ext uri="{9D8B030D-6E8A-4147-A177-3AD203B41FA5}">
                      <a16:colId xmlns:a16="http://schemas.microsoft.com/office/drawing/2014/main" val="20000"/>
                    </a:ext>
                  </a:extLst>
                </a:gridCol>
                <a:gridCol w="16579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700"/>
                        <a:t>Residual standard error</a:t>
                      </a:r>
                      <a:endParaRPr sz="1700"/>
                    </a:p>
                  </a:txBody>
                  <a:tcPr marL="91425" marR="91425" marT="91425" marB="91425">
                    <a:solidFill>
                      <a:srgbClr val="F1C232"/>
                    </a:solidFill>
                  </a:tcPr>
                </a:tc>
                <a:tc>
                  <a:txBody>
                    <a:bodyPr/>
                    <a:lstStyle/>
                    <a:p>
                      <a:pPr marL="0" lvl="0" indent="0" algn="ctr" rtl="0">
                        <a:lnSpc>
                          <a:spcPct val="115000"/>
                        </a:lnSpc>
                        <a:spcBef>
                          <a:spcPts val="0"/>
                        </a:spcBef>
                        <a:spcAft>
                          <a:spcPts val="0"/>
                        </a:spcAft>
                        <a:buNone/>
                      </a:pPr>
                      <a:r>
                        <a:rPr lang="en-US" sz="1800" b="1"/>
                        <a:t>3.79</a:t>
                      </a:r>
                      <a:endParaRPr sz="1800" b="1"/>
                    </a:p>
                  </a:txBody>
                  <a:tcPr marL="91425" marR="91425" marT="91425" marB="91425" anchor="ctr">
                    <a:solidFill>
                      <a:srgbClr val="F3F3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700"/>
                        <a:t>Multiple R-squared</a:t>
                      </a:r>
                      <a:endParaRPr sz="1700"/>
                    </a:p>
                  </a:txBody>
                  <a:tcPr marL="91425" marR="91425" marT="91425" marB="91425">
                    <a:solidFill>
                      <a:srgbClr val="F1C232"/>
                    </a:solidFill>
                  </a:tcPr>
                </a:tc>
                <a:tc>
                  <a:txBody>
                    <a:bodyPr/>
                    <a:lstStyle/>
                    <a:p>
                      <a:pPr marL="0" lvl="0" indent="0" algn="ctr" rtl="0">
                        <a:lnSpc>
                          <a:spcPct val="115000"/>
                        </a:lnSpc>
                        <a:spcBef>
                          <a:spcPts val="0"/>
                        </a:spcBef>
                        <a:spcAft>
                          <a:spcPts val="0"/>
                        </a:spcAft>
                        <a:buNone/>
                      </a:pPr>
                      <a:r>
                        <a:rPr lang="en-US" sz="1800" b="1"/>
                        <a:t>0.8385</a:t>
                      </a:r>
                      <a:endParaRPr sz="1800" b="1"/>
                    </a:p>
                  </a:txBody>
                  <a:tcPr marL="91425" marR="91425" marT="91425" marB="91425" anchor="ctr">
                    <a:solidFill>
                      <a:srgbClr val="F3F3F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700"/>
                        <a:t>P-value</a:t>
                      </a:r>
                      <a:endParaRPr sz="1700"/>
                    </a:p>
                  </a:txBody>
                  <a:tcPr marL="91425" marR="91425" marT="91425" marB="91425">
                    <a:solidFill>
                      <a:srgbClr val="F1C232"/>
                    </a:solidFill>
                  </a:tcPr>
                </a:tc>
                <a:tc>
                  <a:txBody>
                    <a:bodyPr/>
                    <a:lstStyle/>
                    <a:p>
                      <a:pPr marL="0" lvl="0" indent="0" algn="ctr" rtl="0">
                        <a:lnSpc>
                          <a:spcPct val="115000"/>
                        </a:lnSpc>
                        <a:spcBef>
                          <a:spcPts val="0"/>
                        </a:spcBef>
                        <a:spcAft>
                          <a:spcPts val="0"/>
                        </a:spcAft>
                        <a:buNone/>
                      </a:pPr>
                      <a:r>
                        <a:rPr lang="en-US" sz="1800" b="1"/>
                        <a:t>&lt; 2.2e-16</a:t>
                      </a:r>
                      <a:endParaRPr sz="1800" b="1"/>
                    </a:p>
                  </a:txBody>
                  <a:tcPr marL="91425" marR="91425" marT="91425" marB="91425" anchor="ctr">
                    <a:solidFill>
                      <a:srgbClr val="F3F3F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700"/>
                        <a:t>Adjusted R squared value</a:t>
                      </a:r>
                      <a:endParaRPr sz="1700"/>
                    </a:p>
                  </a:txBody>
                  <a:tcPr marL="91425" marR="91425" marT="91425" marB="91425">
                    <a:solidFill>
                      <a:srgbClr val="F1C232"/>
                    </a:solidFill>
                  </a:tcPr>
                </a:tc>
                <a:tc>
                  <a:txBody>
                    <a:bodyPr/>
                    <a:lstStyle/>
                    <a:p>
                      <a:pPr marL="0" lvl="0" indent="0" algn="ctr" rtl="0">
                        <a:lnSpc>
                          <a:spcPct val="115000"/>
                        </a:lnSpc>
                        <a:spcBef>
                          <a:spcPts val="0"/>
                        </a:spcBef>
                        <a:spcAft>
                          <a:spcPts val="0"/>
                        </a:spcAft>
                        <a:buNone/>
                      </a:pPr>
                      <a:r>
                        <a:rPr lang="en-US" sz="1800" b="1"/>
                        <a:t>0.8</a:t>
                      </a:r>
                      <a:endParaRPr sz="1800" b="1"/>
                    </a:p>
                  </a:txBody>
                  <a:tcPr marL="91425" marR="91425" marT="91425" marB="91425" anchor="ctr">
                    <a:solidFill>
                      <a:srgbClr val="F3F3F3"/>
                    </a:solidFill>
                  </a:tcPr>
                </a:tc>
                <a:extLst>
                  <a:ext uri="{0D108BD9-81ED-4DB2-BD59-A6C34878D82A}">
                    <a16:rowId xmlns:a16="http://schemas.microsoft.com/office/drawing/2014/main" val="10003"/>
                  </a:ext>
                </a:extLst>
              </a:tr>
            </a:tbl>
          </a:graphicData>
        </a:graphic>
      </p:graphicFrame>
      <p:pic>
        <p:nvPicPr>
          <p:cNvPr id="303" name="Google Shape;303;p25"/>
          <p:cNvPicPr preferRelativeResize="0"/>
          <p:nvPr/>
        </p:nvPicPr>
        <p:blipFill>
          <a:blip r:embed="rId6">
            <a:alphaModFix/>
          </a:blip>
          <a:stretch>
            <a:fillRect/>
          </a:stretch>
        </p:blipFill>
        <p:spPr>
          <a:xfrm>
            <a:off x="7192975" y="4202950"/>
            <a:ext cx="1008271" cy="1764475"/>
          </a:xfrm>
          <a:prstGeom prst="rect">
            <a:avLst/>
          </a:prstGeom>
          <a:noFill/>
          <a:ln>
            <a:noFill/>
          </a:ln>
        </p:spPr>
      </p:pic>
      <p:pic>
        <p:nvPicPr>
          <p:cNvPr id="304" name="Google Shape;304;p25"/>
          <p:cNvPicPr preferRelativeResize="0"/>
          <p:nvPr/>
        </p:nvPicPr>
        <p:blipFill>
          <a:blip r:embed="rId7">
            <a:alphaModFix/>
          </a:blip>
          <a:stretch>
            <a:fillRect/>
          </a:stretch>
        </p:blipFill>
        <p:spPr>
          <a:xfrm>
            <a:off x="4876400" y="4202950"/>
            <a:ext cx="2157750" cy="176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6"/>
          <p:cNvSpPr txBox="1"/>
          <p:nvPr/>
        </p:nvSpPr>
        <p:spPr>
          <a:xfrm>
            <a:off x="5256133" y="-5586433"/>
            <a:ext cx="7037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Nozzle Alignment</a:t>
            </a:r>
            <a:endParaRPr sz="2000">
              <a:solidFill>
                <a:schemeClr val="dk1"/>
              </a:solidFill>
              <a:latin typeface="Arial Black"/>
              <a:ea typeface="Arial Black"/>
              <a:cs typeface="Arial Black"/>
              <a:sym typeface="Arial Black"/>
            </a:endParaRPr>
          </a:p>
        </p:txBody>
      </p:sp>
      <p:sp>
        <p:nvSpPr>
          <p:cNvPr id="310" name="Google Shape;310;p26"/>
          <p:cNvSpPr txBox="1"/>
          <p:nvPr/>
        </p:nvSpPr>
        <p:spPr>
          <a:xfrm>
            <a:off x="5256132" y="-5125141"/>
            <a:ext cx="6406523"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position of the deposition head or nozzle must be carefully calibrated to ensure that it is aligned with the substrate. This may involve adjusting the height, angle, or orientation of the nozzle to achieve the desired deposition characteristics.</a:t>
            </a:r>
            <a:endParaRPr/>
          </a:p>
        </p:txBody>
      </p:sp>
      <p:sp>
        <p:nvSpPr>
          <p:cNvPr id="311" name="Google Shape;311;p26"/>
          <p:cNvSpPr txBox="1"/>
          <p:nvPr/>
        </p:nvSpPr>
        <p:spPr>
          <a:xfrm>
            <a:off x="5256133" y="-1805388"/>
            <a:ext cx="7037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Laser or Electron Beam</a:t>
            </a:r>
            <a:endParaRPr sz="2000">
              <a:solidFill>
                <a:schemeClr val="dk1"/>
              </a:solidFill>
              <a:latin typeface="Arial Black"/>
              <a:ea typeface="Arial Black"/>
              <a:cs typeface="Arial Black"/>
              <a:sym typeface="Arial Black"/>
            </a:endParaRPr>
          </a:p>
        </p:txBody>
      </p:sp>
      <p:sp>
        <p:nvSpPr>
          <p:cNvPr id="312" name="Google Shape;312;p26"/>
          <p:cNvSpPr txBox="1"/>
          <p:nvPr/>
        </p:nvSpPr>
        <p:spPr>
          <a:xfrm>
            <a:off x="5256132" y="-1367477"/>
            <a:ext cx="6406523"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laser or electron beam is then activated, which melts the material and fuses it to the substrate. The deposition head is moved along the toolpath, depositing material layer by layer to build up the object.</a:t>
            </a:r>
            <a:endParaRPr/>
          </a:p>
        </p:txBody>
      </p:sp>
      <p:pic>
        <p:nvPicPr>
          <p:cNvPr id="313" name="Google Shape;313;p26" descr="Optomec advances aluminum Directed Energy Deposition (DED) additive  manufacturing - 3D Printing Industry"/>
          <p:cNvPicPr preferRelativeResize="0"/>
          <p:nvPr/>
        </p:nvPicPr>
        <p:blipFill rotWithShape="1">
          <a:blip r:embed="rId3">
            <a:alphaModFix/>
          </a:blip>
          <a:srcRect/>
          <a:stretch/>
        </p:blipFill>
        <p:spPr>
          <a:xfrm>
            <a:off x="6895192" y="-3857647"/>
            <a:ext cx="3136846" cy="1764476"/>
          </a:xfrm>
          <a:prstGeom prst="rect">
            <a:avLst/>
          </a:prstGeom>
          <a:noFill/>
          <a:ln>
            <a:noFill/>
          </a:ln>
        </p:spPr>
      </p:pic>
      <p:sp>
        <p:nvSpPr>
          <p:cNvPr id="314" name="Google Shape;314;p26"/>
          <p:cNvSpPr/>
          <p:nvPr/>
        </p:nvSpPr>
        <p:spPr>
          <a:xfrm>
            <a:off x="90435" y="102558"/>
            <a:ext cx="1175657" cy="347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5" name="Google Shape;315;p26"/>
          <p:cNvPicPr preferRelativeResize="0"/>
          <p:nvPr/>
        </p:nvPicPr>
        <p:blipFill>
          <a:blip r:embed="rId4">
            <a:alphaModFix/>
          </a:blip>
          <a:stretch>
            <a:fillRect/>
          </a:stretch>
        </p:blipFill>
        <p:spPr>
          <a:xfrm>
            <a:off x="-8" y="-14075"/>
            <a:ext cx="3162300" cy="581025"/>
          </a:xfrm>
          <a:prstGeom prst="rect">
            <a:avLst/>
          </a:prstGeom>
          <a:noFill/>
          <a:ln>
            <a:noFill/>
          </a:ln>
        </p:spPr>
      </p:pic>
      <p:pic>
        <p:nvPicPr>
          <p:cNvPr id="316" name="Google Shape;316;p26"/>
          <p:cNvPicPr preferRelativeResize="0"/>
          <p:nvPr/>
        </p:nvPicPr>
        <p:blipFill>
          <a:blip r:embed="rId5">
            <a:alphaModFix/>
          </a:blip>
          <a:stretch>
            <a:fillRect/>
          </a:stretch>
        </p:blipFill>
        <p:spPr>
          <a:xfrm>
            <a:off x="152400" y="661038"/>
            <a:ext cx="5972150" cy="2878700"/>
          </a:xfrm>
          <a:prstGeom prst="rect">
            <a:avLst/>
          </a:prstGeom>
          <a:noFill/>
          <a:ln>
            <a:noFill/>
          </a:ln>
        </p:spPr>
      </p:pic>
      <p:pic>
        <p:nvPicPr>
          <p:cNvPr id="317" name="Google Shape;317;p26"/>
          <p:cNvPicPr preferRelativeResize="0"/>
          <p:nvPr/>
        </p:nvPicPr>
        <p:blipFill rotWithShape="1">
          <a:blip r:embed="rId6">
            <a:alphaModFix/>
          </a:blip>
          <a:srcRect t="6855" r="18507"/>
          <a:stretch/>
        </p:blipFill>
        <p:spPr>
          <a:xfrm>
            <a:off x="152400" y="3750450"/>
            <a:ext cx="5972149" cy="2768375"/>
          </a:xfrm>
          <a:prstGeom prst="rect">
            <a:avLst/>
          </a:prstGeom>
          <a:noFill/>
          <a:ln>
            <a:noFill/>
          </a:ln>
        </p:spPr>
      </p:pic>
      <p:pic>
        <p:nvPicPr>
          <p:cNvPr id="318" name="Google Shape;318;p26"/>
          <p:cNvPicPr preferRelativeResize="0"/>
          <p:nvPr/>
        </p:nvPicPr>
        <p:blipFill rotWithShape="1">
          <a:blip r:embed="rId7">
            <a:alphaModFix/>
          </a:blip>
          <a:srcRect t="5383" r="17958"/>
          <a:stretch/>
        </p:blipFill>
        <p:spPr>
          <a:xfrm>
            <a:off x="6378025" y="661038"/>
            <a:ext cx="5608325" cy="2878700"/>
          </a:xfrm>
          <a:prstGeom prst="rect">
            <a:avLst/>
          </a:prstGeom>
          <a:noFill/>
          <a:ln>
            <a:noFill/>
          </a:ln>
        </p:spPr>
      </p:pic>
      <p:pic>
        <p:nvPicPr>
          <p:cNvPr id="319" name="Google Shape;319;p26"/>
          <p:cNvPicPr preferRelativeResize="0"/>
          <p:nvPr/>
        </p:nvPicPr>
        <p:blipFill rotWithShape="1">
          <a:blip r:embed="rId8">
            <a:alphaModFix/>
          </a:blip>
          <a:srcRect t="5838" r="18126"/>
          <a:stretch/>
        </p:blipFill>
        <p:spPr>
          <a:xfrm>
            <a:off x="6300850" y="3736550"/>
            <a:ext cx="5685502" cy="2768375"/>
          </a:xfrm>
          <a:prstGeom prst="rect">
            <a:avLst/>
          </a:prstGeom>
          <a:noFill/>
          <a:ln>
            <a:noFill/>
          </a:ln>
        </p:spPr>
      </p:pic>
      <p:sp>
        <p:nvSpPr>
          <p:cNvPr id="320" name="Google Shape;320;p26"/>
          <p:cNvSpPr txBox="1"/>
          <p:nvPr/>
        </p:nvSpPr>
        <p:spPr>
          <a:xfrm>
            <a:off x="205025" y="112625"/>
            <a:ext cx="5051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t>Multiple regression plots</a:t>
            </a:r>
            <a:endParaRPr sz="24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7"/>
          <p:cNvSpPr/>
          <p:nvPr/>
        </p:nvSpPr>
        <p:spPr>
          <a:xfrm>
            <a:off x="90435" y="102558"/>
            <a:ext cx="1175657" cy="347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6" name="Google Shape;326;p27"/>
          <p:cNvPicPr preferRelativeResize="0"/>
          <p:nvPr/>
        </p:nvPicPr>
        <p:blipFill>
          <a:blip r:embed="rId3">
            <a:alphaModFix/>
          </a:blip>
          <a:stretch>
            <a:fillRect/>
          </a:stretch>
        </p:blipFill>
        <p:spPr>
          <a:xfrm>
            <a:off x="0" y="12"/>
            <a:ext cx="2924175" cy="657225"/>
          </a:xfrm>
          <a:prstGeom prst="rect">
            <a:avLst/>
          </a:prstGeom>
          <a:noFill/>
          <a:ln>
            <a:noFill/>
          </a:ln>
        </p:spPr>
      </p:pic>
      <p:sp>
        <p:nvSpPr>
          <p:cNvPr id="327" name="Google Shape;327;p27"/>
          <p:cNvSpPr txBox="1"/>
          <p:nvPr/>
        </p:nvSpPr>
        <p:spPr>
          <a:xfrm>
            <a:off x="304096" y="280085"/>
            <a:ext cx="7037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Black"/>
                <a:ea typeface="Arial Black"/>
                <a:cs typeface="Arial Black"/>
                <a:sym typeface="Arial Black"/>
              </a:rPr>
              <a:t>Poly Regression:</a:t>
            </a:r>
            <a:endParaRPr/>
          </a:p>
        </p:txBody>
      </p:sp>
      <p:sp>
        <p:nvSpPr>
          <p:cNvPr id="328" name="Google Shape;328;p27"/>
          <p:cNvSpPr/>
          <p:nvPr/>
        </p:nvSpPr>
        <p:spPr>
          <a:xfrm>
            <a:off x="392150" y="864825"/>
            <a:ext cx="9255300" cy="891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Calibri"/>
              <a:ea typeface="Calibri"/>
              <a:cs typeface="Calibri"/>
              <a:sym typeface="Calibri"/>
            </a:endParaRPr>
          </a:p>
        </p:txBody>
      </p:sp>
      <p:pic>
        <p:nvPicPr>
          <p:cNvPr id="329" name="Google Shape;329;p27"/>
          <p:cNvPicPr preferRelativeResize="0"/>
          <p:nvPr/>
        </p:nvPicPr>
        <p:blipFill rotWithShape="1">
          <a:blip r:embed="rId4">
            <a:alphaModFix/>
          </a:blip>
          <a:srcRect t="6037" r="13963" b="5957"/>
          <a:stretch/>
        </p:blipFill>
        <p:spPr>
          <a:xfrm>
            <a:off x="392175" y="1067025"/>
            <a:ext cx="7646950" cy="3095950"/>
          </a:xfrm>
          <a:prstGeom prst="rect">
            <a:avLst/>
          </a:prstGeom>
          <a:noFill/>
          <a:ln>
            <a:noFill/>
          </a:ln>
        </p:spPr>
      </p:pic>
      <p:sp>
        <p:nvSpPr>
          <p:cNvPr id="330" name="Google Shape;330;p27"/>
          <p:cNvSpPr txBox="1"/>
          <p:nvPr/>
        </p:nvSpPr>
        <p:spPr>
          <a:xfrm>
            <a:off x="392150" y="4076325"/>
            <a:ext cx="925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rPr>
              <a:t>Using the above cubic polynomial model with ten predictors and their coefficients.</a:t>
            </a:r>
            <a:endParaRPr sz="1800">
              <a:solidFill>
                <a:schemeClr val="dk1"/>
              </a:solidFill>
            </a:endParaRPr>
          </a:p>
        </p:txBody>
      </p:sp>
      <p:sp>
        <p:nvSpPr>
          <p:cNvPr id="331" name="Google Shape;331;p27"/>
          <p:cNvSpPr txBox="1"/>
          <p:nvPr/>
        </p:nvSpPr>
        <p:spPr>
          <a:xfrm>
            <a:off x="462950" y="4624675"/>
            <a:ext cx="75054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r>
              <a:rPr lang="en-US" sz="1800">
                <a:latin typeface="Calibri"/>
                <a:ea typeface="Calibri"/>
                <a:cs typeface="Calibri"/>
                <a:sym typeface="Calibri"/>
              </a:rPr>
              <a:t>Since all the coefficients  are significant which we can see from the R summary output as the P-value  for the coefficients are lower than the 95 % confidence interval. </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a:latin typeface="Calibri"/>
                <a:ea typeface="Calibri"/>
                <a:cs typeface="Calibri"/>
                <a:sym typeface="Calibri"/>
              </a:rPr>
              <a:t>So from the coefficients we can interpret that Income composition and schooling majorly affects the life expectancy.</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a:latin typeface="Calibri"/>
                <a:ea typeface="Calibri"/>
                <a:cs typeface="Calibri"/>
                <a:sym typeface="Calibri"/>
              </a:rPr>
              <a:t>HIV has negative  highest coefficient  value , we can conclude its a biased data. </a:t>
            </a:r>
            <a:endParaRPr sz="1800">
              <a:latin typeface="Calibri"/>
              <a:ea typeface="Calibri"/>
              <a:cs typeface="Calibri"/>
              <a:sym typeface="Calibri"/>
            </a:endParaRPr>
          </a:p>
        </p:txBody>
      </p:sp>
      <p:graphicFrame>
        <p:nvGraphicFramePr>
          <p:cNvPr id="332" name="Google Shape;332;p27"/>
          <p:cNvGraphicFramePr/>
          <p:nvPr/>
        </p:nvGraphicFramePr>
        <p:xfrm>
          <a:off x="8357525" y="1091900"/>
          <a:ext cx="3000000" cy="3000000"/>
        </p:xfrm>
        <a:graphic>
          <a:graphicData uri="http://schemas.openxmlformats.org/drawingml/2006/table">
            <a:tbl>
              <a:tblPr>
                <a:noFill/>
                <a:tableStyleId>{4AC2FB3D-D66B-466F-ABCB-A9C08E6927B5}</a:tableStyleId>
              </a:tblPr>
              <a:tblGrid>
                <a:gridCol w="1823400">
                  <a:extLst>
                    <a:ext uri="{9D8B030D-6E8A-4147-A177-3AD203B41FA5}">
                      <a16:colId xmlns:a16="http://schemas.microsoft.com/office/drawing/2014/main" val="20000"/>
                    </a:ext>
                  </a:extLst>
                </a:gridCol>
                <a:gridCol w="18234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700"/>
                        <a:t>Residual standard error</a:t>
                      </a:r>
                      <a:endParaRPr sz="1700"/>
                    </a:p>
                  </a:txBody>
                  <a:tcPr marL="91425" marR="91425" marT="91425" marB="91425">
                    <a:solidFill>
                      <a:srgbClr val="F1C232"/>
                    </a:solidFill>
                  </a:tcPr>
                </a:tc>
                <a:tc>
                  <a:txBody>
                    <a:bodyPr/>
                    <a:lstStyle/>
                    <a:p>
                      <a:pPr marL="0" lvl="0" indent="0" algn="ctr" rtl="0">
                        <a:lnSpc>
                          <a:spcPct val="115000"/>
                        </a:lnSpc>
                        <a:spcBef>
                          <a:spcPts val="0"/>
                        </a:spcBef>
                        <a:spcAft>
                          <a:spcPts val="0"/>
                        </a:spcAft>
                        <a:buNone/>
                      </a:pPr>
                      <a:r>
                        <a:rPr lang="en-US" sz="1800" b="1"/>
                        <a:t>3.809</a:t>
                      </a:r>
                      <a:endParaRPr sz="1800" b="1"/>
                    </a:p>
                  </a:txBody>
                  <a:tcPr marL="91425" marR="91425" marT="91425" marB="91425" anchor="ctr">
                    <a:solidFill>
                      <a:srgbClr val="F3F3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700"/>
                        <a:t>Multiple R-squared</a:t>
                      </a:r>
                      <a:endParaRPr sz="1700"/>
                    </a:p>
                  </a:txBody>
                  <a:tcPr marL="91425" marR="91425" marT="91425" marB="91425">
                    <a:solidFill>
                      <a:srgbClr val="F1C232"/>
                    </a:solidFill>
                  </a:tcPr>
                </a:tc>
                <a:tc>
                  <a:txBody>
                    <a:bodyPr/>
                    <a:lstStyle/>
                    <a:p>
                      <a:pPr marL="0" lvl="0" indent="0" algn="ctr" rtl="0">
                        <a:lnSpc>
                          <a:spcPct val="115000"/>
                        </a:lnSpc>
                        <a:spcBef>
                          <a:spcPts val="0"/>
                        </a:spcBef>
                        <a:spcAft>
                          <a:spcPts val="0"/>
                        </a:spcAft>
                        <a:buNone/>
                      </a:pPr>
                      <a:r>
                        <a:rPr lang="en-US" sz="1800" b="1"/>
                        <a:t>0.8401</a:t>
                      </a:r>
                      <a:endParaRPr sz="1800" b="1"/>
                    </a:p>
                  </a:txBody>
                  <a:tcPr marL="91425" marR="91425" marT="91425" marB="91425" anchor="ctr">
                    <a:solidFill>
                      <a:srgbClr val="F3F3F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700"/>
                        <a:t>P-value</a:t>
                      </a:r>
                      <a:endParaRPr sz="1700"/>
                    </a:p>
                  </a:txBody>
                  <a:tcPr marL="91425" marR="91425" marT="91425" marB="91425">
                    <a:solidFill>
                      <a:srgbClr val="F1C232"/>
                    </a:solidFill>
                  </a:tcPr>
                </a:tc>
                <a:tc>
                  <a:txBody>
                    <a:bodyPr/>
                    <a:lstStyle/>
                    <a:p>
                      <a:pPr marL="0" lvl="0" indent="0" algn="ctr" rtl="0">
                        <a:lnSpc>
                          <a:spcPct val="115000"/>
                        </a:lnSpc>
                        <a:spcBef>
                          <a:spcPts val="0"/>
                        </a:spcBef>
                        <a:spcAft>
                          <a:spcPts val="0"/>
                        </a:spcAft>
                        <a:buNone/>
                      </a:pPr>
                      <a:r>
                        <a:rPr lang="en-US" sz="1800" b="1"/>
                        <a:t>&lt; 2.2e-16</a:t>
                      </a:r>
                      <a:endParaRPr sz="1800" b="1"/>
                    </a:p>
                  </a:txBody>
                  <a:tcPr marL="91425" marR="91425" marT="91425" marB="91425" anchor="ctr">
                    <a:solidFill>
                      <a:srgbClr val="F3F3F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700"/>
                        <a:t>Adjusted R squared value</a:t>
                      </a:r>
                      <a:endParaRPr sz="1700"/>
                    </a:p>
                  </a:txBody>
                  <a:tcPr marL="91425" marR="91425" marT="91425" marB="91425">
                    <a:solidFill>
                      <a:srgbClr val="F1C232"/>
                    </a:solidFill>
                  </a:tcPr>
                </a:tc>
                <a:tc>
                  <a:txBody>
                    <a:bodyPr/>
                    <a:lstStyle/>
                    <a:p>
                      <a:pPr marL="0" lvl="0" indent="0" algn="ctr" rtl="0">
                        <a:lnSpc>
                          <a:spcPct val="115000"/>
                        </a:lnSpc>
                        <a:spcBef>
                          <a:spcPts val="0"/>
                        </a:spcBef>
                        <a:spcAft>
                          <a:spcPts val="0"/>
                        </a:spcAft>
                        <a:buNone/>
                      </a:pPr>
                      <a:r>
                        <a:rPr lang="en-US" sz="1800" b="1"/>
                        <a:t>0.8396</a:t>
                      </a:r>
                      <a:endParaRPr sz="1800" b="1"/>
                    </a:p>
                  </a:txBody>
                  <a:tcPr marL="91425" marR="91425" marT="91425" marB="91425" anchor="ctr">
                    <a:solidFill>
                      <a:srgbClr val="F3F3F3"/>
                    </a:solidFill>
                  </a:tcPr>
                </a:tc>
                <a:extLst>
                  <a:ext uri="{0D108BD9-81ED-4DB2-BD59-A6C34878D82A}">
                    <a16:rowId xmlns:a16="http://schemas.microsoft.com/office/drawing/2014/main" val="10003"/>
                  </a:ext>
                </a:extLst>
              </a:tr>
            </a:tbl>
          </a:graphicData>
        </a:graphic>
      </p:graphicFrame>
      <p:grpSp>
        <p:nvGrpSpPr>
          <p:cNvPr id="333" name="Google Shape;333;p27"/>
          <p:cNvGrpSpPr/>
          <p:nvPr/>
        </p:nvGrpSpPr>
        <p:grpSpPr>
          <a:xfrm>
            <a:off x="8215600" y="4748463"/>
            <a:ext cx="3788725" cy="1876426"/>
            <a:chOff x="8039100" y="3923050"/>
            <a:chExt cx="3788725" cy="1876426"/>
          </a:xfrm>
        </p:grpSpPr>
        <p:pic>
          <p:nvPicPr>
            <p:cNvPr id="334" name="Google Shape;334;p27"/>
            <p:cNvPicPr preferRelativeResize="0"/>
            <p:nvPr/>
          </p:nvPicPr>
          <p:blipFill>
            <a:blip r:embed="rId5">
              <a:alphaModFix/>
            </a:blip>
            <a:stretch>
              <a:fillRect/>
            </a:stretch>
          </p:blipFill>
          <p:spPr>
            <a:xfrm>
              <a:off x="10637200" y="3923050"/>
              <a:ext cx="1190625" cy="1876425"/>
            </a:xfrm>
            <a:prstGeom prst="rect">
              <a:avLst/>
            </a:prstGeom>
            <a:noFill/>
            <a:ln>
              <a:noFill/>
            </a:ln>
          </p:spPr>
        </p:pic>
        <p:pic>
          <p:nvPicPr>
            <p:cNvPr id="335" name="Google Shape;335;p27"/>
            <p:cNvPicPr preferRelativeResize="0"/>
            <p:nvPr/>
          </p:nvPicPr>
          <p:blipFill>
            <a:blip r:embed="rId6">
              <a:alphaModFix/>
            </a:blip>
            <a:stretch>
              <a:fillRect/>
            </a:stretch>
          </p:blipFill>
          <p:spPr>
            <a:xfrm>
              <a:off x="8039100" y="3923051"/>
              <a:ext cx="2476500" cy="18764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p:nvPr/>
        </p:nvSpPr>
        <p:spPr>
          <a:xfrm>
            <a:off x="5256133" y="-5586433"/>
            <a:ext cx="7037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Nozzle Alignment</a:t>
            </a:r>
            <a:endParaRPr sz="2000">
              <a:solidFill>
                <a:schemeClr val="dk1"/>
              </a:solidFill>
              <a:latin typeface="Arial Black"/>
              <a:ea typeface="Arial Black"/>
              <a:cs typeface="Arial Black"/>
              <a:sym typeface="Arial Black"/>
            </a:endParaRPr>
          </a:p>
        </p:txBody>
      </p:sp>
      <p:sp>
        <p:nvSpPr>
          <p:cNvPr id="341" name="Google Shape;341;p28"/>
          <p:cNvSpPr txBox="1"/>
          <p:nvPr/>
        </p:nvSpPr>
        <p:spPr>
          <a:xfrm>
            <a:off x="5256132" y="-5125141"/>
            <a:ext cx="6406523"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position of the deposition head or nozzle must be carefully calibrated to ensure that it is aligned with the substrate. This may involve adjusting the height, angle, or orientation of the nozzle to achieve the desired deposition characteristics.</a:t>
            </a:r>
            <a:endParaRPr/>
          </a:p>
        </p:txBody>
      </p:sp>
      <p:sp>
        <p:nvSpPr>
          <p:cNvPr id="342" name="Google Shape;342;p28"/>
          <p:cNvSpPr txBox="1"/>
          <p:nvPr/>
        </p:nvSpPr>
        <p:spPr>
          <a:xfrm>
            <a:off x="5256133" y="-1805388"/>
            <a:ext cx="7037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Laser or Electron Beam</a:t>
            </a:r>
            <a:endParaRPr sz="2000">
              <a:solidFill>
                <a:schemeClr val="dk1"/>
              </a:solidFill>
              <a:latin typeface="Arial Black"/>
              <a:ea typeface="Arial Black"/>
              <a:cs typeface="Arial Black"/>
              <a:sym typeface="Arial Black"/>
            </a:endParaRPr>
          </a:p>
        </p:txBody>
      </p:sp>
      <p:sp>
        <p:nvSpPr>
          <p:cNvPr id="343" name="Google Shape;343;p28"/>
          <p:cNvSpPr txBox="1"/>
          <p:nvPr/>
        </p:nvSpPr>
        <p:spPr>
          <a:xfrm>
            <a:off x="5256132" y="-1367477"/>
            <a:ext cx="6406523"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laser or electron beam is then activated, which melts the material and fuses it to the substrate. The deposition head is moved along the toolpath, depositing material layer by layer to build up the object.</a:t>
            </a:r>
            <a:endParaRPr/>
          </a:p>
        </p:txBody>
      </p:sp>
      <p:pic>
        <p:nvPicPr>
          <p:cNvPr id="344" name="Google Shape;344;p28" descr="Optomec advances aluminum Directed Energy Deposition (DED) additive  manufacturing - 3D Printing Industry"/>
          <p:cNvPicPr preferRelativeResize="0"/>
          <p:nvPr/>
        </p:nvPicPr>
        <p:blipFill rotWithShape="1">
          <a:blip r:embed="rId3">
            <a:alphaModFix/>
          </a:blip>
          <a:srcRect/>
          <a:stretch/>
        </p:blipFill>
        <p:spPr>
          <a:xfrm>
            <a:off x="6895192" y="-3857647"/>
            <a:ext cx="3136846" cy="1764476"/>
          </a:xfrm>
          <a:prstGeom prst="rect">
            <a:avLst/>
          </a:prstGeom>
          <a:noFill/>
          <a:ln>
            <a:noFill/>
          </a:ln>
        </p:spPr>
      </p:pic>
      <p:sp>
        <p:nvSpPr>
          <p:cNvPr id="345" name="Google Shape;345;p28"/>
          <p:cNvSpPr/>
          <p:nvPr/>
        </p:nvSpPr>
        <p:spPr>
          <a:xfrm>
            <a:off x="90435" y="102558"/>
            <a:ext cx="1175657" cy="347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6" name="Google Shape;346;p28"/>
          <p:cNvPicPr preferRelativeResize="0"/>
          <p:nvPr/>
        </p:nvPicPr>
        <p:blipFill rotWithShape="1">
          <a:blip r:embed="rId4">
            <a:alphaModFix/>
          </a:blip>
          <a:srcRect t="9624" r="3920"/>
          <a:stretch/>
        </p:blipFill>
        <p:spPr>
          <a:xfrm>
            <a:off x="319950" y="596250"/>
            <a:ext cx="5107887" cy="2965149"/>
          </a:xfrm>
          <a:prstGeom prst="rect">
            <a:avLst/>
          </a:prstGeom>
          <a:noFill/>
          <a:ln>
            <a:noFill/>
          </a:ln>
        </p:spPr>
      </p:pic>
      <p:pic>
        <p:nvPicPr>
          <p:cNvPr id="347" name="Google Shape;347;p28"/>
          <p:cNvPicPr preferRelativeResize="0"/>
          <p:nvPr/>
        </p:nvPicPr>
        <p:blipFill>
          <a:blip r:embed="rId5">
            <a:alphaModFix/>
          </a:blip>
          <a:stretch>
            <a:fillRect/>
          </a:stretch>
        </p:blipFill>
        <p:spPr>
          <a:xfrm>
            <a:off x="0" y="14500"/>
            <a:ext cx="2382250" cy="461675"/>
          </a:xfrm>
          <a:prstGeom prst="rect">
            <a:avLst/>
          </a:prstGeom>
          <a:noFill/>
          <a:ln>
            <a:noFill/>
          </a:ln>
        </p:spPr>
      </p:pic>
      <p:pic>
        <p:nvPicPr>
          <p:cNvPr id="348" name="Google Shape;348;p28"/>
          <p:cNvPicPr preferRelativeResize="0"/>
          <p:nvPr/>
        </p:nvPicPr>
        <p:blipFill rotWithShape="1">
          <a:blip r:embed="rId6">
            <a:alphaModFix/>
          </a:blip>
          <a:srcRect t="11134" r="4625"/>
          <a:stretch/>
        </p:blipFill>
        <p:spPr>
          <a:xfrm>
            <a:off x="6182300" y="596250"/>
            <a:ext cx="5645224" cy="2965149"/>
          </a:xfrm>
          <a:prstGeom prst="rect">
            <a:avLst/>
          </a:prstGeom>
          <a:noFill/>
          <a:ln>
            <a:noFill/>
          </a:ln>
        </p:spPr>
      </p:pic>
      <p:pic>
        <p:nvPicPr>
          <p:cNvPr id="349" name="Google Shape;349;p28"/>
          <p:cNvPicPr preferRelativeResize="0"/>
          <p:nvPr/>
        </p:nvPicPr>
        <p:blipFill rotWithShape="1">
          <a:blip r:embed="rId7">
            <a:alphaModFix/>
          </a:blip>
          <a:srcRect t="10410" r="4205"/>
          <a:stretch/>
        </p:blipFill>
        <p:spPr>
          <a:xfrm>
            <a:off x="319950" y="3794275"/>
            <a:ext cx="5107876" cy="2699900"/>
          </a:xfrm>
          <a:prstGeom prst="rect">
            <a:avLst/>
          </a:prstGeom>
          <a:noFill/>
          <a:ln>
            <a:noFill/>
          </a:ln>
        </p:spPr>
      </p:pic>
      <p:pic>
        <p:nvPicPr>
          <p:cNvPr id="350" name="Google Shape;350;p28"/>
          <p:cNvPicPr preferRelativeResize="0"/>
          <p:nvPr/>
        </p:nvPicPr>
        <p:blipFill rotWithShape="1">
          <a:blip r:embed="rId8">
            <a:alphaModFix/>
          </a:blip>
          <a:srcRect t="9755" r="2922"/>
          <a:stretch/>
        </p:blipFill>
        <p:spPr>
          <a:xfrm>
            <a:off x="6182300" y="3794275"/>
            <a:ext cx="5645224" cy="2699900"/>
          </a:xfrm>
          <a:prstGeom prst="rect">
            <a:avLst/>
          </a:prstGeom>
          <a:noFill/>
          <a:ln>
            <a:noFill/>
          </a:ln>
        </p:spPr>
      </p:pic>
      <p:sp>
        <p:nvSpPr>
          <p:cNvPr id="351" name="Google Shape;351;p28"/>
          <p:cNvSpPr txBox="1"/>
          <p:nvPr/>
        </p:nvSpPr>
        <p:spPr>
          <a:xfrm>
            <a:off x="319950" y="-612"/>
            <a:ext cx="564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rPr>
              <a:t>Poly regression plots</a:t>
            </a:r>
            <a:endParaRPr sz="2400" b="1">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9"/>
          <p:cNvSpPr txBox="1"/>
          <p:nvPr/>
        </p:nvSpPr>
        <p:spPr>
          <a:xfrm>
            <a:off x="513143" y="12032648"/>
            <a:ext cx="1096122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https://www.johnhart.com.au/software/hypermill-software/hypermill-additive-manufacturing/directed-energy-deposition</a:t>
            </a:r>
            <a:endParaRPr/>
          </a:p>
        </p:txBody>
      </p:sp>
      <p:pic>
        <p:nvPicPr>
          <p:cNvPr id="357" name="Google Shape;357;p29" descr="Visual Vs Mechanical Metal Inspection: The Pros and Cons of Each | ummid.com"/>
          <p:cNvPicPr preferRelativeResize="0"/>
          <p:nvPr/>
        </p:nvPicPr>
        <p:blipFill rotWithShape="1">
          <a:blip r:embed="rId3">
            <a:alphaModFix/>
          </a:blip>
          <a:srcRect/>
          <a:stretch/>
        </p:blipFill>
        <p:spPr>
          <a:xfrm>
            <a:off x="15686223" y="3407393"/>
            <a:ext cx="2149195" cy="1274695"/>
          </a:xfrm>
          <a:prstGeom prst="rect">
            <a:avLst/>
          </a:prstGeom>
          <a:noFill/>
          <a:ln>
            <a:noFill/>
          </a:ln>
        </p:spPr>
      </p:pic>
      <p:sp>
        <p:nvSpPr>
          <p:cNvPr id="358" name="Google Shape;358;p29"/>
          <p:cNvSpPr/>
          <p:nvPr/>
        </p:nvSpPr>
        <p:spPr>
          <a:xfrm>
            <a:off x="90435" y="102558"/>
            <a:ext cx="1175657" cy="347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9" name="Google Shape;359;p29"/>
          <p:cNvPicPr preferRelativeResize="0"/>
          <p:nvPr/>
        </p:nvPicPr>
        <p:blipFill>
          <a:blip r:embed="rId4">
            <a:alphaModFix/>
          </a:blip>
          <a:stretch>
            <a:fillRect/>
          </a:stretch>
        </p:blipFill>
        <p:spPr>
          <a:xfrm>
            <a:off x="3" y="1025"/>
            <a:ext cx="1809750" cy="600075"/>
          </a:xfrm>
          <a:prstGeom prst="rect">
            <a:avLst/>
          </a:prstGeom>
          <a:noFill/>
          <a:ln>
            <a:noFill/>
          </a:ln>
        </p:spPr>
      </p:pic>
      <p:grpSp>
        <p:nvGrpSpPr>
          <p:cNvPr id="360" name="Google Shape;360;p29"/>
          <p:cNvGrpSpPr/>
          <p:nvPr/>
        </p:nvGrpSpPr>
        <p:grpSpPr>
          <a:xfrm>
            <a:off x="601607" y="758932"/>
            <a:ext cx="2877900" cy="401966"/>
            <a:chOff x="537058" y="3991007"/>
            <a:chExt cx="2877900" cy="401966"/>
          </a:xfrm>
        </p:grpSpPr>
        <p:sp>
          <p:nvSpPr>
            <p:cNvPr id="361" name="Google Shape;361;p29"/>
            <p:cNvSpPr/>
            <p:nvPr/>
          </p:nvSpPr>
          <p:spPr>
            <a:xfrm>
              <a:off x="705149" y="4038412"/>
              <a:ext cx="2433600" cy="3348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29"/>
            <p:cNvSpPr/>
            <p:nvPr/>
          </p:nvSpPr>
          <p:spPr>
            <a:xfrm>
              <a:off x="537058" y="3991007"/>
              <a:ext cx="2877900" cy="4002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29"/>
            <p:cNvSpPr txBox="1"/>
            <p:nvPr/>
          </p:nvSpPr>
          <p:spPr>
            <a:xfrm>
              <a:off x="640689" y="3992773"/>
              <a:ext cx="2670600" cy="400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rPr>
                <a:t>Pre processing</a:t>
              </a:r>
              <a:endParaRPr sz="2000" b="1">
                <a:solidFill>
                  <a:schemeClr val="lt1"/>
                </a:solidFill>
                <a:latin typeface="Arial"/>
                <a:ea typeface="Arial"/>
                <a:cs typeface="Arial"/>
                <a:sym typeface="Arial"/>
              </a:endParaRPr>
            </a:p>
          </p:txBody>
        </p:sp>
      </p:grpSp>
      <p:sp>
        <p:nvSpPr>
          <p:cNvPr id="364" name="Google Shape;364;p29"/>
          <p:cNvSpPr/>
          <p:nvPr/>
        </p:nvSpPr>
        <p:spPr>
          <a:xfrm>
            <a:off x="612358" y="1318732"/>
            <a:ext cx="2877900" cy="4002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29"/>
          <p:cNvSpPr txBox="1"/>
          <p:nvPr/>
        </p:nvSpPr>
        <p:spPr>
          <a:xfrm>
            <a:off x="715989" y="1320498"/>
            <a:ext cx="2670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Feature Handling </a:t>
            </a:r>
            <a:endParaRPr sz="2000" b="1">
              <a:solidFill>
                <a:schemeClr val="lt1"/>
              </a:solidFill>
              <a:latin typeface="Arial"/>
              <a:ea typeface="Arial"/>
              <a:cs typeface="Arial"/>
              <a:sym typeface="Arial"/>
            </a:endParaRPr>
          </a:p>
        </p:txBody>
      </p:sp>
      <p:sp>
        <p:nvSpPr>
          <p:cNvPr id="366" name="Google Shape;366;p29"/>
          <p:cNvSpPr/>
          <p:nvPr/>
        </p:nvSpPr>
        <p:spPr>
          <a:xfrm>
            <a:off x="513150" y="1802075"/>
            <a:ext cx="2977200" cy="11556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29"/>
          <p:cNvSpPr txBox="1"/>
          <p:nvPr/>
        </p:nvSpPr>
        <p:spPr>
          <a:xfrm>
            <a:off x="785078" y="1865946"/>
            <a:ext cx="2532300" cy="1015800"/>
          </a:xfrm>
          <a:prstGeom prst="rect">
            <a:avLst/>
          </a:prstGeom>
          <a:solidFill>
            <a:srgbClr val="3F3F3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rPr>
              <a:t>Model selection and fitting the model</a:t>
            </a:r>
            <a:endParaRPr sz="2000" b="1">
              <a:solidFill>
                <a:schemeClr val="lt1"/>
              </a:solidFill>
              <a:latin typeface="Arial"/>
              <a:ea typeface="Arial"/>
              <a:cs typeface="Arial"/>
              <a:sym typeface="Arial"/>
            </a:endParaRPr>
          </a:p>
        </p:txBody>
      </p:sp>
      <p:sp>
        <p:nvSpPr>
          <p:cNvPr id="368" name="Google Shape;368;p29"/>
          <p:cNvSpPr/>
          <p:nvPr/>
        </p:nvSpPr>
        <p:spPr>
          <a:xfrm>
            <a:off x="612350" y="3182781"/>
            <a:ext cx="2877900" cy="9360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29"/>
          <p:cNvSpPr txBox="1"/>
          <p:nvPr/>
        </p:nvSpPr>
        <p:spPr>
          <a:xfrm>
            <a:off x="1021029" y="3182771"/>
            <a:ext cx="20604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rPr>
              <a:t>Post processing </a:t>
            </a:r>
            <a:endParaRPr sz="2000" b="1">
              <a:solidFill>
                <a:schemeClr val="lt1"/>
              </a:solidFill>
              <a:latin typeface="Arial"/>
              <a:ea typeface="Arial"/>
              <a:cs typeface="Arial"/>
              <a:sym typeface="Arial"/>
            </a:endParaRPr>
          </a:p>
        </p:txBody>
      </p:sp>
      <p:sp>
        <p:nvSpPr>
          <p:cNvPr id="370" name="Google Shape;370;p29"/>
          <p:cNvSpPr/>
          <p:nvPr/>
        </p:nvSpPr>
        <p:spPr>
          <a:xfrm>
            <a:off x="612350" y="4309425"/>
            <a:ext cx="2877900" cy="14745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In Post processing we will validate models using:</a:t>
            </a:r>
            <a:endParaRPr sz="180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AIC</a:t>
            </a:r>
            <a:endParaRPr sz="1800">
              <a:solidFill>
                <a:schemeClr val="lt1"/>
              </a:solidFill>
              <a:latin typeface="Calibri"/>
              <a:ea typeface="Calibri"/>
              <a:cs typeface="Calibri"/>
              <a:sym typeface="Calibri"/>
            </a:endParaRPr>
          </a:p>
        </p:txBody>
      </p:sp>
      <p:grpSp>
        <p:nvGrpSpPr>
          <p:cNvPr id="371" name="Google Shape;371;p29"/>
          <p:cNvGrpSpPr/>
          <p:nvPr/>
        </p:nvGrpSpPr>
        <p:grpSpPr>
          <a:xfrm>
            <a:off x="612357" y="6115895"/>
            <a:ext cx="2877900" cy="401966"/>
            <a:chOff x="537058" y="3991007"/>
            <a:chExt cx="2877900" cy="401966"/>
          </a:xfrm>
        </p:grpSpPr>
        <p:sp>
          <p:nvSpPr>
            <p:cNvPr id="372" name="Google Shape;372;p29"/>
            <p:cNvSpPr/>
            <p:nvPr/>
          </p:nvSpPr>
          <p:spPr>
            <a:xfrm>
              <a:off x="705149" y="4038412"/>
              <a:ext cx="2433600" cy="3348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29"/>
            <p:cNvSpPr/>
            <p:nvPr/>
          </p:nvSpPr>
          <p:spPr>
            <a:xfrm>
              <a:off x="537058" y="3991007"/>
              <a:ext cx="2877900" cy="4002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29"/>
            <p:cNvSpPr txBox="1"/>
            <p:nvPr/>
          </p:nvSpPr>
          <p:spPr>
            <a:xfrm>
              <a:off x="640689" y="3992773"/>
              <a:ext cx="2670600" cy="400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rPr>
                <a:t>Conclusion</a:t>
              </a:r>
              <a:endParaRPr sz="2000" b="1">
                <a:solidFill>
                  <a:schemeClr val="lt1"/>
                </a:solidFill>
                <a:latin typeface="Arial"/>
                <a:ea typeface="Arial"/>
                <a:cs typeface="Arial"/>
                <a:sym typeface="Arial"/>
              </a:endParaRPr>
            </a:p>
          </p:txBody>
        </p:sp>
      </p:grpSp>
      <p:sp>
        <p:nvSpPr>
          <p:cNvPr id="375" name="Google Shape;375;p29"/>
          <p:cNvSpPr txBox="1"/>
          <p:nvPr/>
        </p:nvSpPr>
        <p:spPr>
          <a:xfrm>
            <a:off x="4781825" y="843175"/>
            <a:ext cx="4807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latin typeface="Calibri"/>
                <a:ea typeface="Calibri"/>
                <a:cs typeface="Calibri"/>
                <a:sym typeface="Calibri"/>
              </a:rPr>
              <a:t>AIC (Akaike Information Criterion):</a:t>
            </a:r>
            <a:endParaRPr sz="1900" b="1">
              <a:latin typeface="Calibri"/>
              <a:ea typeface="Calibri"/>
              <a:cs typeface="Calibri"/>
              <a:sym typeface="Calibri"/>
            </a:endParaRPr>
          </a:p>
        </p:txBody>
      </p:sp>
      <p:sp>
        <p:nvSpPr>
          <p:cNvPr id="376" name="Google Shape;376;p29"/>
          <p:cNvSpPr txBox="1"/>
          <p:nvPr/>
        </p:nvSpPr>
        <p:spPr>
          <a:xfrm>
            <a:off x="4955075" y="1464000"/>
            <a:ext cx="5804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Calibri"/>
                <a:ea typeface="Calibri"/>
                <a:cs typeface="Calibri"/>
                <a:sym typeface="Calibri"/>
              </a:rPr>
              <a:t>It is a relative quality of statistical model used in selection of model based on the AIC scores, lowest score is considered to as better model.</a:t>
            </a:r>
            <a:endParaRPr sz="1800" b="1">
              <a:latin typeface="Calibri"/>
              <a:ea typeface="Calibri"/>
              <a:cs typeface="Calibri"/>
              <a:sym typeface="Calibri"/>
            </a:endParaRPr>
          </a:p>
        </p:txBody>
      </p:sp>
      <p:pic>
        <p:nvPicPr>
          <p:cNvPr id="377" name="Google Shape;377;p29"/>
          <p:cNvPicPr preferRelativeResize="0"/>
          <p:nvPr/>
        </p:nvPicPr>
        <p:blipFill>
          <a:blip r:embed="rId5">
            <a:alphaModFix/>
          </a:blip>
          <a:stretch>
            <a:fillRect/>
          </a:stretch>
        </p:blipFill>
        <p:spPr>
          <a:xfrm>
            <a:off x="4498200" y="2698163"/>
            <a:ext cx="3546792" cy="1677225"/>
          </a:xfrm>
          <a:prstGeom prst="rect">
            <a:avLst/>
          </a:prstGeom>
          <a:noFill/>
          <a:ln>
            <a:noFill/>
          </a:ln>
        </p:spPr>
      </p:pic>
      <p:pic>
        <p:nvPicPr>
          <p:cNvPr id="378" name="Google Shape;378;p29"/>
          <p:cNvPicPr preferRelativeResize="0"/>
          <p:nvPr/>
        </p:nvPicPr>
        <p:blipFill>
          <a:blip r:embed="rId6">
            <a:alphaModFix/>
          </a:blip>
          <a:stretch>
            <a:fillRect/>
          </a:stretch>
        </p:blipFill>
        <p:spPr>
          <a:xfrm>
            <a:off x="4498200" y="4593750"/>
            <a:ext cx="3546800" cy="1677200"/>
          </a:xfrm>
          <a:prstGeom prst="rect">
            <a:avLst/>
          </a:prstGeom>
          <a:noFill/>
          <a:ln>
            <a:noFill/>
          </a:ln>
        </p:spPr>
      </p:pic>
      <p:sp>
        <p:nvSpPr>
          <p:cNvPr id="379" name="Google Shape;379;p29"/>
          <p:cNvSpPr/>
          <p:nvPr/>
        </p:nvSpPr>
        <p:spPr>
          <a:xfrm>
            <a:off x="8528275" y="2698175"/>
            <a:ext cx="2532300" cy="3572700"/>
          </a:xfrm>
          <a:prstGeom prst="round2DiagRect">
            <a:avLst>
              <a:gd name="adj1" fmla="val 16667"/>
              <a:gd name="adj2"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txBox="1"/>
          <p:nvPr/>
        </p:nvSpPr>
        <p:spPr>
          <a:xfrm>
            <a:off x="8716775" y="2949075"/>
            <a:ext cx="2149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lt1"/>
                </a:solidFill>
                <a:latin typeface="Calibri"/>
                <a:ea typeface="Calibri"/>
                <a:cs typeface="Calibri"/>
                <a:sym typeface="Calibri"/>
              </a:rPr>
              <a:t>From the code, we can infer the AIC scores for both polynomial and multiple regression.</a:t>
            </a:r>
            <a:endParaRPr b="1">
              <a:solidFill>
                <a:schemeClr val="lt1"/>
              </a:solidFill>
              <a:latin typeface="Calibri"/>
              <a:ea typeface="Calibri"/>
              <a:cs typeface="Calibri"/>
              <a:sym typeface="Calibri"/>
            </a:endParaRPr>
          </a:p>
        </p:txBody>
      </p:sp>
      <p:sp>
        <p:nvSpPr>
          <p:cNvPr id="381" name="Google Shape;381;p29"/>
          <p:cNvSpPr txBox="1"/>
          <p:nvPr/>
        </p:nvSpPr>
        <p:spPr>
          <a:xfrm>
            <a:off x="8586275" y="4465050"/>
            <a:ext cx="22797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Calibri"/>
              <a:buChar char="●"/>
            </a:pPr>
            <a:r>
              <a:rPr lang="en-US" b="1">
                <a:solidFill>
                  <a:schemeClr val="lt1"/>
                </a:solidFill>
                <a:latin typeface="Calibri"/>
                <a:ea typeface="Calibri"/>
                <a:cs typeface="Calibri"/>
                <a:sym typeface="Calibri"/>
              </a:rPr>
              <a:t>polynomial AIC score = 16209.43</a:t>
            </a:r>
            <a:endParaRPr b="1">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b="1">
                <a:solidFill>
                  <a:schemeClr val="lt1"/>
                </a:solidFill>
                <a:latin typeface="Calibri"/>
                <a:ea typeface="Calibri"/>
                <a:cs typeface="Calibri"/>
                <a:sym typeface="Calibri"/>
              </a:rPr>
              <a:t>multiple regression AIC = 16985.04</a:t>
            </a:r>
            <a:endParaRPr b="1">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txBox="1"/>
          <p:nvPr/>
        </p:nvSpPr>
        <p:spPr>
          <a:xfrm>
            <a:off x="513143" y="12032648"/>
            <a:ext cx="109611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https://www.johnhart.com.au/software/hypermill-software/hypermill-additive-manufacturing/directed-energy-deposition</a:t>
            </a:r>
            <a:endParaRPr/>
          </a:p>
        </p:txBody>
      </p:sp>
      <p:pic>
        <p:nvPicPr>
          <p:cNvPr id="387" name="Google Shape;387;p30" descr="Selection of effective manufacturing conditions for directed energy  deposition process using machine learning methods | Scientific Reports"/>
          <p:cNvPicPr preferRelativeResize="0"/>
          <p:nvPr/>
        </p:nvPicPr>
        <p:blipFill rotWithShape="1">
          <a:blip r:embed="rId3">
            <a:alphaModFix/>
          </a:blip>
          <a:srcRect/>
          <a:stretch/>
        </p:blipFill>
        <p:spPr>
          <a:xfrm>
            <a:off x="1271588" y="7152946"/>
            <a:ext cx="3684271" cy="2748412"/>
          </a:xfrm>
          <a:prstGeom prst="rect">
            <a:avLst/>
          </a:prstGeom>
          <a:noFill/>
          <a:ln>
            <a:noFill/>
          </a:ln>
        </p:spPr>
      </p:pic>
      <p:pic>
        <p:nvPicPr>
          <p:cNvPr id="388" name="Google Shape;388;p30" descr="The Complete Guide to Directed Energy Deposition (DED) in 3D Printing -  3Dnatives"/>
          <p:cNvPicPr preferRelativeResize="0"/>
          <p:nvPr/>
        </p:nvPicPr>
        <p:blipFill rotWithShape="1">
          <a:blip r:embed="rId4">
            <a:alphaModFix/>
          </a:blip>
          <a:srcRect/>
          <a:stretch/>
        </p:blipFill>
        <p:spPr>
          <a:xfrm>
            <a:off x="5360536" y="7152946"/>
            <a:ext cx="6667500" cy="3810000"/>
          </a:xfrm>
          <a:prstGeom prst="rect">
            <a:avLst/>
          </a:prstGeom>
          <a:noFill/>
          <a:ln>
            <a:noFill/>
          </a:ln>
        </p:spPr>
      </p:pic>
      <p:pic>
        <p:nvPicPr>
          <p:cNvPr id="389" name="Google Shape;389;p30" descr="Visual Vs Mechanical Metal Inspection: The Pros and Cons of Each | ummid.com"/>
          <p:cNvPicPr preferRelativeResize="0"/>
          <p:nvPr/>
        </p:nvPicPr>
        <p:blipFill rotWithShape="1">
          <a:blip r:embed="rId5">
            <a:alphaModFix/>
          </a:blip>
          <a:srcRect/>
          <a:stretch/>
        </p:blipFill>
        <p:spPr>
          <a:xfrm>
            <a:off x="15686223" y="3407393"/>
            <a:ext cx="2149195" cy="1274695"/>
          </a:xfrm>
          <a:prstGeom prst="rect">
            <a:avLst/>
          </a:prstGeom>
          <a:noFill/>
          <a:ln>
            <a:noFill/>
          </a:ln>
        </p:spPr>
      </p:pic>
      <p:sp>
        <p:nvSpPr>
          <p:cNvPr id="390" name="Google Shape;390;p30"/>
          <p:cNvSpPr/>
          <p:nvPr/>
        </p:nvSpPr>
        <p:spPr>
          <a:xfrm>
            <a:off x="90435" y="102558"/>
            <a:ext cx="1175700" cy="347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1" name="Google Shape;391;p30"/>
          <p:cNvPicPr preferRelativeResize="0"/>
          <p:nvPr/>
        </p:nvPicPr>
        <p:blipFill>
          <a:blip r:embed="rId6">
            <a:alphaModFix/>
          </a:blip>
          <a:stretch>
            <a:fillRect/>
          </a:stretch>
        </p:blipFill>
        <p:spPr>
          <a:xfrm>
            <a:off x="3" y="1025"/>
            <a:ext cx="1809750" cy="600075"/>
          </a:xfrm>
          <a:prstGeom prst="rect">
            <a:avLst/>
          </a:prstGeom>
          <a:noFill/>
          <a:ln>
            <a:noFill/>
          </a:ln>
        </p:spPr>
      </p:pic>
      <p:sp>
        <p:nvSpPr>
          <p:cNvPr id="392" name="Google Shape;392;p30"/>
          <p:cNvSpPr txBox="1"/>
          <p:nvPr/>
        </p:nvSpPr>
        <p:spPr>
          <a:xfrm>
            <a:off x="361846" y="265660"/>
            <a:ext cx="7037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Black"/>
                <a:ea typeface="Arial Black"/>
                <a:cs typeface="Arial Black"/>
                <a:sym typeface="Arial Black"/>
              </a:rPr>
              <a:t>Conclusion:</a:t>
            </a:r>
            <a:endParaRPr/>
          </a:p>
        </p:txBody>
      </p:sp>
      <p:sp>
        <p:nvSpPr>
          <p:cNvPr id="393" name="Google Shape;393;p30"/>
          <p:cNvSpPr/>
          <p:nvPr/>
        </p:nvSpPr>
        <p:spPr>
          <a:xfrm>
            <a:off x="449900" y="850400"/>
            <a:ext cx="9255300" cy="891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Calibri"/>
              <a:ea typeface="Calibri"/>
              <a:cs typeface="Calibri"/>
              <a:sym typeface="Calibri"/>
            </a:endParaRPr>
          </a:p>
        </p:txBody>
      </p:sp>
      <p:sp>
        <p:nvSpPr>
          <p:cNvPr id="394" name="Google Shape;394;p30"/>
          <p:cNvSpPr txBox="1"/>
          <p:nvPr/>
        </p:nvSpPr>
        <p:spPr>
          <a:xfrm>
            <a:off x="537100" y="1175250"/>
            <a:ext cx="7839900" cy="51963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We have successfully managed to remove all the less significant columns, which can be seen from the P-val of the summary since all the p-values are less then the 95 % confidence interval.</a:t>
            </a:r>
            <a:endParaRPr sz="2200">
              <a:latin typeface="Calibri"/>
              <a:ea typeface="Calibri"/>
              <a:cs typeface="Calibri"/>
              <a:sym typeface="Calibri"/>
            </a:endParaRPr>
          </a:p>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Both multiple and polynomial regression model is fitted with significant variable.</a:t>
            </a:r>
            <a:endParaRPr sz="2200">
              <a:latin typeface="Calibri"/>
              <a:ea typeface="Calibri"/>
              <a:cs typeface="Calibri"/>
              <a:sym typeface="Calibri"/>
            </a:endParaRPr>
          </a:p>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From the Residual vs Fitted graph for the polynomial model we can see that the variables are dense in the ending and line is a good fit.</a:t>
            </a:r>
            <a:endParaRPr sz="2200">
              <a:latin typeface="Calibri"/>
              <a:ea typeface="Calibri"/>
              <a:cs typeface="Calibri"/>
              <a:sym typeface="Calibri"/>
            </a:endParaRPr>
          </a:p>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AIC scores have been determined for both the models and we can conclude that polynomial  has lower AIC scores , so Polynomial model can be used for prediction.</a:t>
            </a:r>
            <a:endParaRPr sz="2200">
              <a:latin typeface="Calibri"/>
              <a:ea typeface="Calibri"/>
              <a:cs typeface="Calibri"/>
              <a:sym typeface="Calibri"/>
            </a:endParaRPr>
          </a:p>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hiv is sample bias or insignificant or biased result.</a:t>
            </a:r>
            <a:endParaRPr sz="22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1"/>
          <p:cNvSpPr txBox="1"/>
          <p:nvPr/>
        </p:nvSpPr>
        <p:spPr>
          <a:xfrm>
            <a:off x="513143" y="12032648"/>
            <a:ext cx="1096122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https://www.johnhart.com.au/software/hypermill-software/hypermill-additive-manufacturing/directed-energy-deposition</a:t>
            </a:r>
            <a:endParaRPr/>
          </a:p>
        </p:txBody>
      </p:sp>
      <p:sp>
        <p:nvSpPr>
          <p:cNvPr id="400" name="Google Shape;400;p31"/>
          <p:cNvSpPr/>
          <p:nvPr/>
        </p:nvSpPr>
        <p:spPr>
          <a:xfrm>
            <a:off x="3223292" y="2928845"/>
            <a:ext cx="5745416" cy="1000310"/>
          </a:xfrm>
          <a:prstGeom prst="roundRect">
            <a:avLst>
              <a:gd name="adj" fmla="val 26668"/>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Calibri"/>
              <a:ea typeface="Calibri"/>
              <a:cs typeface="Calibri"/>
              <a:sym typeface="Calibri"/>
            </a:endParaRPr>
          </a:p>
        </p:txBody>
      </p:sp>
      <p:sp>
        <p:nvSpPr>
          <p:cNvPr id="401" name="Google Shape;401;p31"/>
          <p:cNvSpPr txBox="1"/>
          <p:nvPr/>
        </p:nvSpPr>
        <p:spPr>
          <a:xfrm>
            <a:off x="12757894" y="1438477"/>
            <a:ext cx="11050713" cy="37920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chemeClr val="accent1"/>
              </a:buClr>
              <a:buSzPts val="1600"/>
              <a:buFont typeface="Arial"/>
              <a:buChar char="•"/>
            </a:pPr>
            <a:r>
              <a:rPr lang="en-US" sz="1600" u="sng">
                <a:solidFill>
                  <a:schemeClr val="accent1"/>
                </a:solidFill>
                <a:latin typeface="Arial"/>
                <a:ea typeface="Arial"/>
                <a:cs typeface="Arial"/>
                <a:sym typeface="Arial"/>
              </a:rPr>
              <a:t> </a:t>
            </a:r>
            <a:r>
              <a:rPr lang="en-US" sz="1600" u="sng">
                <a:solidFill>
                  <a:schemeClr val="hlink"/>
                </a:solidFill>
                <a:latin typeface="Arial"/>
                <a:ea typeface="Arial"/>
                <a:cs typeface="Arial"/>
                <a:sym typeface="Arial"/>
                <a:hlinkClick r:id="rId3"/>
              </a:rPr>
              <a:t>https://ars.els-cdn.com/content/image/1-s2.0-S0030399221004254-gr1_lrg.jpg</a:t>
            </a:r>
            <a:endParaRPr sz="1600" u="sng">
              <a:solidFill>
                <a:schemeClr val="accent1"/>
              </a:solidFill>
              <a:latin typeface="Arial"/>
              <a:ea typeface="Arial"/>
              <a:cs typeface="Arial"/>
              <a:sym typeface="Arial"/>
            </a:endParaRPr>
          </a:p>
          <a:p>
            <a:pPr marL="285750" marR="0" lvl="0" indent="-285750" algn="l" rtl="0">
              <a:lnSpc>
                <a:spcPct val="107000"/>
              </a:lnSpc>
              <a:spcBef>
                <a:spcPts val="800"/>
              </a:spcBef>
              <a:spcAft>
                <a:spcPts val="0"/>
              </a:spcAft>
              <a:buClr>
                <a:schemeClr val="accent1"/>
              </a:buClr>
              <a:buSzPts val="1600"/>
              <a:buFont typeface="Arial"/>
              <a:buChar char="•"/>
            </a:pPr>
            <a:r>
              <a:rPr lang="en-US" sz="1600" u="sng">
                <a:solidFill>
                  <a:schemeClr val="hlink"/>
                </a:solidFill>
                <a:latin typeface="Arial"/>
                <a:ea typeface="Arial"/>
                <a:cs typeface="Arial"/>
                <a:sym typeface="Arial"/>
                <a:hlinkClick r:id="rId4"/>
              </a:rPr>
              <a:t>https://www.sciencedirect.com/science/article/pii/S1369702121001139#s0055</a:t>
            </a:r>
            <a:endParaRPr sz="1600" u="sng">
              <a:solidFill>
                <a:schemeClr val="accent1"/>
              </a:solidFill>
              <a:latin typeface="Arial"/>
              <a:ea typeface="Arial"/>
              <a:cs typeface="Arial"/>
              <a:sym typeface="Arial"/>
            </a:endParaRPr>
          </a:p>
          <a:p>
            <a:pPr marL="285750" marR="0" lvl="0" indent="-285750" algn="l" rtl="0">
              <a:lnSpc>
                <a:spcPct val="107000"/>
              </a:lnSpc>
              <a:spcBef>
                <a:spcPts val="800"/>
              </a:spcBef>
              <a:spcAft>
                <a:spcPts val="0"/>
              </a:spcAft>
              <a:buClr>
                <a:schemeClr val="accent1"/>
              </a:buClr>
              <a:buSzPts val="1600"/>
              <a:buFont typeface="Arial"/>
              <a:buChar char="•"/>
            </a:pPr>
            <a:r>
              <a:rPr lang="en-US" sz="1600" u="sng">
                <a:solidFill>
                  <a:schemeClr val="hlink"/>
                </a:solidFill>
                <a:latin typeface="Arial"/>
                <a:ea typeface="Arial"/>
                <a:cs typeface="Arial"/>
                <a:sym typeface="Arial"/>
                <a:hlinkClick r:id="rId5"/>
              </a:rPr>
              <a:t>https://www.slideshare.net/ShashankAmin1/metal-directed-energy-deposition-am-technolgies</a:t>
            </a:r>
            <a:endParaRPr sz="1600" u="sng">
              <a:solidFill>
                <a:schemeClr val="accent1"/>
              </a:solidFill>
              <a:latin typeface="Arial"/>
              <a:ea typeface="Arial"/>
              <a:cs typeface="Arial"/>
              <a:sym typeface="Arial"/>
            </a:endParaRPr>
          </a:p>
          <a:p>
            <a:pPr marL="285750" marR="0" lvl="0" indent="-285750" algn="l" rtl="0">
              <a:lnSpc>
                <a:spcPct val="107000"/>
              </a:lnSpc>
              <a:spcBef>
                <a:spcPts val="800"/>
              </a:spcBef>
              <a:spcAft>
                <a:spcPts val="0"/>
              </a:spcAft>
              <a:buClr>
                <a:schemeClr val="accent1"/>
              </a:buClr>
              <a:buSzPts val="1600"/>
              <a:buFont typeface="Arial"/>
              <a:buChar char="•"/>
            </a:pPr>
            <a:r>
              <a:rPr lang="en-US" sz="1600" u="sng">
                <a:solidFill>
                  <a:schemeClr val="hlink"/>
                </a:solidFill>
                <a:latin typeface="Arial"/>
                <a:ea typeface="Arial"/>
                <a:cs typeface="Arial"/>
                <a:sym typeface="Arial"/>
                <a:hlinkClick r:id="rId6"/>
              </a:rPr>
              <a:t>https://www.sciencedirect.com/science/article/pii/S0030399221004254</a:t>
            </a:r>
            <a:endParaRPr sz="1600" u="sng">
              <a:solidFill>
                <a:schemeClr val="accent1"/>
              </a:solidFill>
              <a:latin typeface="Arial"/>
              <a:ea typeface="Arial"/>
              <a:cs typeface="Arial"/>
              <a:sym typeface="Arial"/>
            </a:endParaRPr>
          </a:p>
          <a:p>
            <a:pPr marL="285750" marR="0" lvl="0" indent="-285750" algn="l" rtl="0">
              <a:lnSpc>
                <a:spcPct val="107000"/>
              </a:lnSpc>
              <a:spcBef>
                <a:spcPts val="800"/>
              </a:spcBef>
              <a:spcAft>
                <a:spcPts val="0"/>
              </a:spcAft>
              <a:buClr>
                <a:schemeClr val="accent1"/>
              </a:buClr>
              <a:buSzPts val="1600"/>
              <a:buFont typeface="Arial"/>
              <a:buChar char="•"/>
            </a:pPr>
            <a:r>
              <a:rPr lang="en-US" sz="1600" u="sng">
                <a:solidFill>
                  <a:schemeClr val="hlink"/>
                </a:solidFill>
                <a:latin typeface="Arial"/>
                <a:ea typeface="Arial"/>
                <a:cs typeface="Arial"/>
                <a:sym typeface="Arial"/>
                <a:hlinkClick r:id="rId7"/>
              </a:rPr>
              <a:t>https://www.researchgate.net/figure/AM-defects-a-keyhole-induced-porosity-b-cracks-and-c-delamination-16_fig3_334041292</a:t>
            </a:r>
            <a:endParaRPr sz="1600" u="sng">
              <a:solidFill>
                <a:schemeClr val="accent1"/>
              </a:solidFill>
              <a:latin typeface="Arial"/>
              <a:ea typeface="Arial"/>
              <a:cs typeface="Arial"/>
              <a:sym typeface="Arial"/>
            </a:endParaRPr>
          </a:p>
          <a:p>
            <a:pPr marL="285750" marR="0" lvl="0" indent="-285750" algn="l" rtl="0">
              <a:lnSpc>
                <a:spcPct val="107000"/>
              </a:lnSpc>
              <a:spcBef>
                <a:spcPts val="800"/>
              </a:spcBef>
              <a:spcAft>
                <a:spcPts val="0"/>
              </a:spcAft>
              <a:buClr>
                <a:schemeClr val="accent1"/>
              </a:buClr>
              <a:buSzPts val="1600"/>
              <a:buFont typeface="Arial"/>
              <a:buChar char="•"/>
            </a:pPr>
            <a:r>
              <a:rPr lang="en-US" sz="1600" u="sng">
                <a:solidFill>
                  <a:schemeClr val="hlink"/>
                </a:solidFill>
                <a:latin typeface="Arial"/>
                <a:ea typeface="Arial"/>
                <a:cs typeface="Arial"/>
                <a:sym typeface="Arial"/>
                <a:hlinkClick r:id="rId8"/>
              </a:rPr>
              <a:t>https://www.additivemanufacturing.media/articles/directed-energy-deposition-ded-error-turns-nozzle-into-chess-piece-am-why-the-failure-episode-3</a:t>
            </a:r>
            <a:endParaRPr sz="1600" u="sng">
              <a:solidFill>
                <a:schemeClr val="accent1"/>
              </a:solidFill>
              <a:latin typeface="Arial"/>
              <a:ea typeface="Arial"/>
              <a:cs typeface="Arial"/>
              <a:sym typeface="Arial"/>
            </a:endParaRPr>
          </a:p>
          <a:p>
            <a:pPr marL="285750" marR="0" lvl="0" indent="-285750" algn="l" rtl="0">
              <a:lnSpc>
                <a:spcPct val="107000"/>
              </a:lnSpc>
              <a:spcBef>
                <a:spcPts val="800"/>
              </a:spcBef>
              <a:spcAft>
                <a:spcPts val="0"/>
              </a:spcAft>
              <a:buClr>
                <a:schemeClr val="accent1"/>
              </a:buClr>
              <a:buSzPts val="1600"/>
              <a:buFont typeface="Arial"/>
              <a:buChar char="•"/>
            </a:pPr>
            <a:r>
              <a:rPr lang="en-US" sz="1600" u="sng">
                <a:solidFill>
                  <a:schemeClr val="hlink"/>
                </a:solidFill>
                <a:latin typeface="Arial"/>
                <a:ea typeface="Arial"/>
                <a:cs typeface="Arial"/>
                <a:sym typeface="Arial"/>
                <a:hlinkClick r:id="rId9"/>
              </a:rPr>
              <a:t>https://www.sciencedirect.com/science/article/pii/S2351978921001189</a:t>
            </a:r>
            <a:endParaRPr sz="1600" u="sng">
              <a:solidFill>
                <a:schemeClr val="accent1"/>
              </a:solidFill>
              <a:latin typeface="Arial"/>
              <a:ea typeface="Arial"/>
              <a:cs typeface="Arial"/>
              <a:sym typeface="Arial"/>
            </a:endParaRPr>
          </a:p>
          <a:p>
            <a:pPr marL="285750" marR="0" lvl="0" indent="-285750" algn="l" rtl="0">
              <a:lnSpc>
                <a:spcPct val="107000"/>
              </a:lnSpc>
              <a:spcBef>
                <a:spcPts val="800"/>
              </a:spcBef>
              <a:spcAft>
                <a:spcPts val="0"/>
              </a:spcAft>
              <a:buClr>
                <a:schemeClr val="accent1"/>
              </a:buClr>
              <a:buSzPts val="1600"/>
              <a:buFont typeface="Arial"/>
              <a:buChar char="•"/>
            </a:pPr>
            <a:r>
              <a:rPr lang="en-US" sz="1600" u="sng">
                <a:solidFill>
                  <a:schemeClr val="hlink"/>
                </a:solidFill>
                <a:latin typeface="Arial"/>
                <a:ea typeface="Arial"/>
                <a:cs typeface="Arial"/>
                <a:sym typeface="Arial"/>
                <a:hlinkClick r:id="rId10"/>
              </a:rPr>
              <a:t>https://www.johnhart.com.au/software/hypermill-software/hypermill-additive-manufacturing/directed-energy-deposition</a:t>
            </a:r>
            <a:endParaRPr sz="1600">
              <a:solidFill>
                <a:schemeClr val="accent1"/>
              </a:solidFill>
              <a:latin typeface="Arial"/>
              <a:ea typeface="Arial"/>
              <a:cs typeface="Arial"/>
              <a:sym typeface="Arial"/>
            </a:endParaRPr>
          </a:p>
          <a:p>
            <a:pPr marL="0" marR="0" lvl="0" indent="0" algn="l" rtl="0">
              <a:lnSpc>
                <a:spcPct val="107000"/>
              </a:lnSpc>
              <a:spcBef>
                <a:spcPts val="800"/>
              </a:spcBef>
              <a:spcAft>
                <a:spcPts val="0"/>
              </a:spcAft>
              <a:buNone/>
            </a:pPr>
            <a:endParaRPr sz="1600" u="sng">
              <a:solidFill>
                <a:schemeClr val="accent1"/>
              </a:solidFill>
              <a:latin typeface="Arial"/>
              <a:ea typeface="Arial"/>
              <a:cs typeface="Arial"/>
              <a:sym typeface="Arial"/>
            </a:endParaRPr>
          </a:p>
        </p:txBody>
      </p:sp>
      <p:sp>
        <p:nvSpPr>
          <p:cNvPr id="402" name="Google Shape;402;p31"/>
          <p:cNvSpPr txBox="1"/>
          <p:nvPr/>
        </p:nvSpPr>
        <p:spPr>
          <a:xfrm>
            <a:off x="3935583" y="3136613"/>
            <a:ext cx="432083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Black"/>
                <a:ea typeface="Arial Black"/>
                <a:cs typeface="Arial Black"/>
                <a:sym typeface="Arial Black"/>
              </a:rPr>
              <a:t>QUESTIONS?</a:t>
            </a:r>
            <a:endParaRPr sz="3200">
              <a:solidFill>
                <a:schemeClr val="dk1"/>
              </a:solidFill>
              <a:latin typeface="Arial Black"/>
              <a:ea typeface="Arial Black"/>
              <a:cs typeface="Arial Black"/>
              <a:sym typeface="Arial Black"/>
            </a:endParaRPr>
          </a:p>
        </p:txBody>
      </p:sp>
      <p:pic>
        <p:nvPicPr>
          <p:cNvPr id="403" name="Google Shape;403;p31"/>
          <p:cNvPicPr preferRelativeResize="0"/>
          <p:nvPr/>
        </p:nvPicPr>
        <p:blipFill>
          <a:blip r:embed="rId11">
            <a:alphaModFix/>
          </a:blip>
          <a:stretch>
            <a:fillRect/>
          </a:stretch>
        </p:blipFill>
        <p:spPr>
          <a:xfrm>
            <a:off x="0" y="5"/>
            <a:ext cx="2333625" cy="62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a:off x="4637588" y="612653"/>
            <a:ext cx="7037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Black"/>
                <a:ea typeface="Arial Black"/>
                <a:cs typeface="Arial Black"/>
                <a:sym typeface="Arial Black"/>
              </a:rPr>
              <a:t>Objective:</a:t>
            </a:r>
            <a:endParaRPr sz="3200">
              <a:solidFill>
                <a:schemeClr val="dk1"/>
              </a:solidFill>
              <a:latin typeface="Arial Black"/>
              <a:ea typeface="Arial Black"/>
              <a:cs typeface="Arial Black"/>
              <a:sym typeface="Arial Black"/>
            </a:endParaRPr>
          </a:p>
        </p:txBody>
      </p:sp>
      <p:sp>
        <p:nvSpPr>
          <p:cNvPr id="100" name="Google Shape;100;p14"/>
          <p:cNvSpPr txBox="1"/>
          <p:nvPr/>
        </p:nvSpPr>
        <p:spPr>
          <a:xfrm>
            <a:off x="4637587" y="1563762"/>
            <a:ext cx="71571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1" name="Google Shape;101;p14"/>
          <p:cNvSpPr txBox="1"/>
          <p:nvPr/>
        </p:nvSpPr>
        <p:spPr>
          <a:xfrm>
            <a:off x="8929872" y="7224324"/>
            <a:ext cx="60998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Snehith Reddy Boomi</a:t>
            </a:r>
            <a:endParaRPr sz="1800">
              <a:solidFill>
                <a:schemeClr val="lt1"/>
              </a:solidFill>
              <a:latin typeface="Arial"/>
              <a:ea typeface="Arial"/>
              <a:cs typeface="Arial"/>
              <a:sym typeface="Arial"/>
            </a:endParaRPr>
          </a:p>
        </p:txBody>
      </p:sp>
      <p:sp>
        <p:nvSpPr>
          <p:cNvPr id="102" name="Google Shape;102;p14"/>
          <p:cNvSpPr/>
          <p:nvPr/>
        </p:nvSpPr>
        <p:spPr>
          <a:xfrm>
            <a:off x="4506389" y="1197428"/>
            <a:ext cx="7697186" cy="465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Calibri"/>
              <a:ea typeface="Calibri"/>
              <a:cs typeface="Calibri"/>
              <a:sym typeface="Calibri"/>
            </a:endParaRPr>
          </a:p>
        </p:txBody>
      </p:sp>
      <p:sp>
        <p:nvSpPr>
          <p:cNvPr id="106" name="Google Shape;106;p14"/>
          <p:cNvSpPr txBox="1"/>
          <p:nvPr/>
        </p:nvSpPr>
        <p:spPr>
          <a:xfrm>
            <a:off x="4716684" y="7200791"/>
            <a:ext cx="60998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Sabareesh Karthick Senthilkumar</a:t>
            </a:r>
            <a:endParaRPr sz="1800">
              <a:solidFill>
                <a:schemeClr val="lt1"/>
              </a:solidFill>
              <a:latin typeface="Arial"/>
              <a:ea typeface="Arial"/>
              <a:cs typeface="Arial"/>
              <a:sym typeface="Arial"/>
            </a:endParaRPr>
          </a:p>
        </p:txBody>
      </p:sp>
      <p:pic>
        <p:nvPicPr>
          <p:cNvPr id="107" name="Google Shape;107;p14"/>
          <p:cNvPicPr preferRelativeResize="0"/>
          <p:nvPr/>
        </p:nvPicPr>
        <p:blipFill>
          <a:blip r:embed="rId3">
            <a:alphaModFix/>
          </a:blip>
          <a:stretch>
            <a:fillRect/>
          </a:stretch>
        </p:blipFill>
        <p:spPr>
          <a:xfrm>
            <a:off x="0" y="0"/>
            <a:ext cx="4506400" cy="6720100"/>
          </a:xfrm>
          <a:prstGeom prst="rect">
            <a:avLst/>
          </a:prstGeom>
          <a:noFill/>
          <a:ln>
            <a:noFill/>
          </a:ln>
        </p:spPr>
      </p:pic>
      <p:sp>
        <p:nvSpPr>
          <p:cNvPr id="108" name="Google Shape;108;p14"/>
          <p:cNvSpPr txBox="1"/>
          <p:nvPr/>
        </p:nvSpPr>
        <p:spPr>
          <a:xfrm>
            <a:off x="4776438" y="1735800"/>
            <a:ext cx="7157100" cy="4085100"/>
          </a:xfrm>
          <a:prstGeom prst="rect">
            <a:avLst/>
          </a:prstGeom>
          <a:noFill/>
          <a:ln>
            <a:noFill/>
          </a:ln>
        </p:spPr>
        <p:txBody>
          <a:bodyPr spcFirstLastPara="1" wrap="square" lIns="91425" tIns="91425" rIns="91425" bIns="91425" anchor="t" anchorCtr="0">
            <a:spAutoFit/>
          </a:bodyPr>
          <a:lstStyle/>
          <a:p>
            <a:pPr marL="457200" lvl="0" indent="-419100" algn="l" rtl="0">
              <a:lnSpc>
                <a:spcPct val="115000"/>
              </a:lnSpc>
              <a:spcBef>
                <a:spcPts val="0"/>
              </a:spcBef>
              <a:spcAft>
                <a:spcPts val="0"/>
              </a:spcAft>
              <a:buClr>
                <a:schemeClr val="dk1"/>
              </a:buClr>
              <a:buSzPts val="2800"/>
              <a:buChar char="•"/>
            </a:pPr>
            <a:r>
              <a:rPr lang="en-US" sz="2800">
                <a:solidFill>
                  <a:schemeClr val="dk1"/>
                </a:solidFill>
              </a:rPr>
              <a:t>To find a suitable model for predicting life expectancy.</a:t>
            </a:r>
            <a:endParaRPr sz="2800">
              <a:solidFill>
                <a:schemeClr val="dk1"/>
              </a:solidFill>
            </a:endParaRPr>
          </a:p>
          <a:p>
            <a:pPr marL="457200" lvl="0" indent="-419100" algn="l" rtl="0">
              <a:lnSpc>
                <a:spcPct val="115000"/>
              </a:lnSpc>
              <a:spcBef>
                <a:spcPts val="0"/>
              </a:spcBef>
              <a:spcAft>
                <a:spcPts val="0"/>
              </a:spcAft>
              <a:buClr>
                <a:schemeClr val="dk1"/>
              </a:buClr>
              <a:buSzPts val="2800"/>
              <a:buChar char="•"/>
            </a:pPr>
            <a:r>
              <a:rPr lang="en-US" sz="2800">
                <a:solidFill>
                  <a:schemeClr val="dk1"/>
                </a:solidFill>
              </a:rPr>
              <a:t>To narrow down significant predictors for estimating  life expectancy.</a:t>
            </a:r>
            <a:endParaRPr sz="2800">
              <a:solidFill>
                <a:schemeClr val="dk1"/>
              </a:solidFill>
            </a:endParaRPr>
          </a:p>
          <a:p>
            <a:pPr marL="457200" lvl="0" indent="-419100" algn="l" rtl="0">
              <a:lnSpc>
                <a:spcPct val="115000"/>
              </a:lnSpc>
              <a:spcBef>
                <a:spcPts val="0"/>
              </a:spcBef>
              <a:spcAft>
                <a:spcPts val="0"/>
              </a:spcAft>
              <a:buClr>
                <a:schemeClr val="dk1"/>
              </a:buClr>
              <a:buSzPts val="2800"/>
              <a:buChar char="•"/>
            </a:pPr>
            <a:r>
              <a:rPr lang="en-US" sz="2800">
                <a:solidFill>
                  <a:schemeClr val="dk1"/>
                </a:solidFill>
              </a:rPr>
              <a:t>To understand the correlation between variables.</a:t>
            </a:r>
            <a:endParaRPr sz="2800">
              <a:solidFill>
                <a:schemeClr val="dk1"/>
              </a:solidFill>
            </a:endParaRPr>
          </a:p>
          <a:p>
            <a:pPr marL="457200" lvl="0" indent="-419100" algn="l" rtl="0">
              <a:lnSpc>
                <a:spcPct val="115000"/>
              </a:lnSpc>
              <a:spcBef>
                <a:spcPts val="0"/>
              </a:spcBef>
              <a:spcAft>
                <a:spcPts val="0"/>
              </a:spcAft>
              <a:buClr>
                <a:schemeClr val="dk1"/>
              </a:buClr>
              <a:buSzPts val="2800"/>
              <a:buChar char="•"/>
            </a:pPr>
            <a:r>
              <a:rPr lang="en-US" sz="2800">
                <a:solidFill>
                  <a:schemeClr val="dk1"/>
                </a:solidFill>
              </a:rPr>
              <a:t>To estimate the impact of dependant variables by predictors.</a:t>
            </a:r>
            <a:endParaRPr sz="2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F856C5-FEE8-D10B-589F-8D0A1876DF05}"/>
              </a:ext>
            </a:extLst>
          </p:cNvPr>
          <p:cNvSpPr/>
          <p:nvPr/>
        </p:nvSpPr>
        <p:spPr>
          <a:xfrm>
            <a:off x="4471210" y="2791165"/>
            <a:ext cx="3839513"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a:p>
            <a:pPr algn="ct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8890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5" descr="What is Direct energy deposition, its types and pros and cons"/>
          <p:cNvPicPr preferRelativeResize="0"/>
          <p:nvPr/>
        </p:nvPicPr>
        <p:blipFill rotWithShape="1">
          <a:blip r:embed="rId3">
            <a:alphaModFix/>
          </a:blip>
          <a:srcRect l="30748" t="1" r="38447" b="1"/>
          <a:stretch/>
        </p:blipFill>
        <p:spPr>
          <a:xfrm>
            <a:off x="-6875366" y="0"/>
            <a:ext cx="4494815" cy="6857990"/>
          </a:xfrm>
          <a:prstGeom prst="rect">
            <a:avLst/>
          </a:prstGeom>
          <a:noFill/>
          <a:ln>
            <a:noFill/>
          </a:ln>
        </p:spPr>
      </p:pic>
      <p:sp>
        <p:nvSpPr>
          <p:cNvPr id="114" name="Google Shape;114;p15"/>
          <p:cNvSpPr/>
          <p:nvPr/>
        </p:nvSpPr>
        <p:spPr>
          <a:xfrm>
            <a:off x="-6886942" y="0"/>
            <a:ext cx="4494815" cy="6858003"/>
          </a:xfrm>
          <a:prstGeom prst="rect">
            <a:avLst/>
          </a:prstGeom>
          <a:gradFill>
            <a:gsLst>
              <a:gs pos="0">
                <a:srgbClr val="262626">
                  <a:alpha val="42745"/>
                </a:srgbClr>
              </a:gs>
              <a:gs pos="100000">
                <a:schemeClr val="dk1"/>
              </a:gs>
            </a:gsLst>
            <a:lin ang="66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5"/>
          <p:cNvSpPr txBox="1"/>
          <p:nvPr/>
        </p:nvSpPr>
        <p:spPr>
          <a:xfrm>
            <a:off x="434046" y="531960"/>
            <a:ext cx="7037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Black"/>
                <a:ea typeface="Arial Black"/>
                <a:cs typeface="Arial Black"/>
                <a:sym typeface="Arial Black"/>
              </a:rPr>
              <a:t>Why life expectancy?</a:t>
            </a:r>
            <a:endParaRPr sz="3200">
              <a:solidFill>
                <a:schemeClr val="dk1"/>
              </a:solidFill>
              <a:latin typeface="Arial Black"/>
              <a:ea typeface="Arial Black"/>
              <a:cs typeface="Arial Black"/>
              <a:sym typeface="Arial Black"/>
            </a:endParaRPr>
          </a:p>
        </p:txBody>
      </p:sp>
      <p:sp>
        <p:nvSpPr>
          <p:cNvPr id="116" name="Google Shape;116;p15"/>
          <p:cNvSpPr txBox="1"/>
          <p:nvPr/>
        </p:nvSpPr>
        <p:spPr>
          <a:xfrm>
            <a:off x="434050" y="1563750"/>
            <a:ext cx="6690900" cy="1262100"/>
          </a:xfrm>
          <a:prstGeom prst="rect">
            <a:avLst/>
          </a:prstGeom>
          <a:noFill/>
          <a:ln>
            <a:noFill/>
          </a:ln>
        </p:spPr>
        <p:txBody>
          <a:bodyPr spcFirstLastPara="1" wrap="square" lIns="91425" tIns="45700" rIns="91425" bIns="45700" anchor="t" anchorCtr="0">
            <a:spAutoFit/>
          </a:bodyPr>
          <a:lstStyle/>
          <a:p>
            <a:pPr marL="285750" marR="0" lvl="0" indent="-171450" algn="just" rtl="0">
              <a:lnSpc>
                <a:spcPct val="150000"/>
              </a:lnSpc>
              <a:spcBef>
                <a:spcPts val="0"/>
              </a:spcBef>
              <a:spcAft>
                <a:spcPts val="0"/>
              </a:spcAft>
              <a:buClr>
                <a:schemeClr val="dk1"/>
              </a:buClr>
              <a:buSzPts val="1800"/>
              <a:buFont typeface="Calibri"/>
              <a:buNone/>
            </a:pPr>
            <a:r>
              <a:rPr lang="en-US" sz="1900" b="1">
                <a:solidFill>
                  <a:schemeClr val="dk1"/>
                </a:solidFill>
              </a:rPr>
              <a:t>Life expectancy is the average years of life remaining at a given age, if currently prevailing age-specific mortality rates continue throughout the lifespan.</a:t>
            </a:r>
            <a:endParaRPr sz="1900">
              <a:solidFill>
                <a:schemeClr val="dk1"/>
              </a:solidFill>
              <a:latin typeface="Arial"/>
              <a:ea typeface="Arial"/>
              <a:cs typeface="Arial"/>
              <a:sym typeface="Arial"/>
            </a:endParaRPr>
          </a:p>
        </p:txBody>
      </p:sp>
      <p:sp>
        <p:nvSpPr>
          <p:cNvPr id="117" name="Google Shape;117;p15"/>
          <p:cNvSpPr/>
          <p:nvPr/>
        </p:nvSpPr>
        <p:spPr>
          <a:xfrm>
            <a:off x="522090" y="1153610"/>
            <a:ext cx="6461640" cy="465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Calibri"/>
              <a:ea typeface="Calibri"/>
              <a:cs typeface="Calibri"/>
              <a:sym typeface="Calibri"/>
            </a:endParaRPr>
          </a:p>
        </p:txBody>
      </p:sp>
      <p:sp>
        <p:nvSpPr>
          <p:cNvPr id="118" name="Google Shape;118;p15"/>
          <p:cNvSpPr txBox="1"/>
          <p:nvPr/>
        </p:nvSpPr>
        <p:spPr>
          <a:xfrm>
            <a:off x="651400" y="3593575"/>
            <a:ext cx="6602700" cy="2139600"/>
          </a:xfrm>
          <a:prstGeom prst="rect">
            <a:avLst/>
          </a:prstGeom>
          <a:noFill/>
          <a:ln>
            <a:noFill/>
          </a:ln>
        </p:spPr>
        <p:txBody>
          <a:bodyPr spcFirstLastPara="1" wrap="square" lIns="91425" tIns="45700" rIns="91425" bIns="45700" anchor="t" anchorCtr="0">
            <a:spAutoFit/>
          </a:bodyPr>
          <a:lstStyle/>
          <a:p>
            <a:pPr marL="285750" marR="0" lvl="0" indent="-171450" algn="just" rtl="0">
              <a:lnSpc>
                <a:spcPct val="150000"/>
              </a:lnSpc>
              <a:spcBef>
                <a:spcPts val="0"/>
              </a:spcBef>
              <a:spcAft>
                <a:spcPts val="0"/>
              </a:spcAft>
              <a:buClr>
                <a:schemeClr val="dk1"/>
              </a:buClr>
              <a:buSzPts val="1800"/>
              <a:buFont typeface="Calibri"/>
              <a:buNone/>
            </a:pPr>
            <a:r>
              <a:rPr lang="en-US" sz="1900" b="1">
                <a:solidFill>
                  <a:schemeClr val="dk1"/>
                </a:solidFill>
              </a:rPr>
              <a:t>Life expectancy is popularly used:</a:t>
            </a:r>
            <a:endParaRPr sz="1900" b="1">
              <a:solidFill>
                <a:schemeClr val="dk1"/>
              </a:solidFill>
            </a:endParaRPr>
          </a:p>
          <a:p>
            <a:pPr marL="457200" marR="0" lvl="0" indent="-349250" algn="just" rtl="0">
              <a:lnSpc>
                <a:spcPct val="150000"/>
              </a:lnSpc>
              <a:spcBef>
                <a:spcPts val="0"/>
              </a:spcBef>
              <a:spcAft>
                <a:spcPts val="0"/>
              </a:spcAft>
              <a:buClr>
                <a:schemeClr val="dk1"/>
              </a:buClr>
              <a:buSzPts val="1900"/>
              <a:buChar char="●"/>
            </a:pPr>
            <a:r>
              <a:rPr lang="en-US" sz="1900" b="1">
                <a:solidFill>
                  <a:schemeClr val="dk1"/>
                </a:solidFill>
              </a:rPr>
              <a:t>For monitoring trends in a nation or worldwide</a:t>
            </a:r>
            <a:endParaRPr sz="1900" b="1">
              <a:solidFill>
                <a:schemeClr val="dk1"/>
              </a:solidFill>
            </a:endParaRPr>
          </a:p>
          <a:p>
            <a:pPr marL="457200" marR="0" lvl="0" indent="-349250" algn="just" rtl="0">
              <a:lnSpc>
                <a:spcPct val="150000"/>
              </a:lnSpc>
              <a:spcBef>
                <a:spcPts val="0"/>
              </a:spcBef>
              <a:spcAft>
                <a:spcPts val="0"/>
              </a:spcAft>
              <a:buClr>
                <a:schemeClr val="dk1"/>
              </a:buClr>
              <a:buSzPts val="1900"/>
              <a:buChar char="●"/>
            </a:pPr>
            <a:r>
              <a:rPr lang="en-US" sz="1900" b="1">
                <a:solidFill>
                  <a:schemeClr val="dk1"/>
                </a:solidFill>
              </a:rPr>
              <a:t>It is a defining feature for labeling a nation, state, locality based upon their lifestyle, eating habits, alcohol consumption, crime rates and etc. </a:t>
            </a:r>
            <a:endParaRPr sz="1900" b="1">
              <a:solidFill>
                <a:schemeClr val="dk1"/>
              </a:solidFill>
            </a:endParaRPr>
          </a:p>
        </p:txBody>
      </p:sp>
      <p:pic>
        <p:nvPicPr>
          <p:cNvPr id="119" name="Google Shape;119;p15"/>
          <p:cNvPicPr preferRelativeResize="0"/>
          <p:nvPr/>
        </p:nvPicPr>
        <p:blipFill>
          <a:blip r:embed="rId4">
            <a:alphaModFix/>
          </a:blip>
          <a:stretch>
            <a:fillRect/>
          </a:stretch>
        </p:blipFill>
        <p:spPr>
          <a:xfrm>
            <a:off x="0" y="0"/>
            <a:ext cx="1581150" cy="495300"/>
          </a:xfrm>
          <a:prstGeom prst="rect">
            <a:avLst/>
          </a:prstGeom>
          <a:noFill/>
          <a:ln>
            <a:noFill/>
          </a:ln>
        </p:spPr>
      </p:pic>
      <p:graphicFrame>
        <p:nvGraphicFramePr>
          <p:cNvPr id="120" name="Google Shape;120;p15"/>
          <p:cNvGraphicFramePr/>
          <p:nvPr/>
        </p:nvGraphicFramePr>
        <p:xfrm>
          <a:off x="7471450" y="531950"/>
          <a:ext cx="3000000" cy="3000000"/>
        </p:xfrm>
        <a:graphic>
          <a:graphicData uri="http://schemas.openxmlformats.org/drawingml/2006/table">
            <a:tbl>
              <a:tblPr>
                <a:noFill/>
                <a:tableStyleId>{4AC2FB3D-D66B-466F-ABCB-A9C08E6927B5}</a:tableStyleId>
              </a:tblPr>
              <a:tblGrid>
                <a:gridCol w="1123700">
                  <a:extLst>
                    <a:ext uri="{9D8B030D-6E8A-4147-A177-3AD203B41FA5}">
                      <a16:colId xmlns:a16="http://schemas.microsoft.com/office/drawing/2014/main" val="20000"/>
                    </a:ext>
                  </a:extLst>
                </a:gridCol>
                <a:gridCol w="1123700">
                  <a:extLst>
                    <a:ext uri="{9D8B030D-6E8A-4147-A177-3AD203B41FA5}">
                      <a16:colId xmlns:a16="http://schemas.microsoft.com/office/drawing/2014/main" val="20001"/>
                    </a:ext>
                  </a:extLst>
                </a:gridCol>
                <a:gridCol w="1123700">
                  <a:extLst>
                    <a:ext uri="{9D8B030D-6E8A-4147-A177-3AD203B41FA5}">
                      <a16:colId xmlns:a16="http://schemas.microsoft.com/office/drawing/2014/main" val="20002"/>
                    </a:ext>
                  </a:extLst>
                </a:gridCol>
                <a:gridCol w="1123700">
                  <a:extLst>
                    <a:ext uri="{9D8B030D-6E8A-4147-A177-3AD203B41FA5}">
                      <a16:colId xmlns:a16="http://schemas.microsoft.com/office/drawing/2014/main" val="20003"/>
                    </a:ext>
                  </a:extLst>
                </a:gridCol>
              </a:tblGrid>
              <a:tr h="612325">
                <a:tc>
                  <a:txBody>
                    <a:bodyPr/>
                    <a:lstStyle/>
                    <a:p>
                      <a:pPr marL="0" lvl="0" indent="0" algn="ctr" rtl="0">
                        <a:spcBef>
                          <a:spcPts val="0"/>
                        </a:spcBef>
                        <a:spcAft>
                          <a:spcPts val="0"/>
                        </a:spcAft>
                        <a:buNone/>
                      </a:pPr>
                      <a:r>
                        <a:rPr lang="en-US" b="1"/>
                        <a:t>Countries</a:t>
                      </a:r>
                      <a:endParaRPr b="1"/>
                    </a:p>
                  </a:txBody>
                  <a:tcPr marL="91425" marR="91425" marT="91425" marB="91425" anchor="ctr">
                    <a:solidFill>
                      <a:srgbClr val="F1C232"/>
                    </a:solidFill>
                  </a:tcPr>
                </a:tc>
                <a:tc>
                  <a:txBody>
                    <a:bodyPr/>
                    <a:lstStyle/>
                    <a:p>
                      <a:pPr marL="0" lvl="0" indent="0" algn="ctr" rtl="0">
                        <a:spcBef>
                          <a:spcPts val="0"/>
                        </a:spcBef>
                        <a:spcAft>
                          <a:spcPts val="0"/>
                        </a:spcAft>
                        <a:buNone/>
                      </a:pPr>
                      <a:r>
                        <a:rPr lang="en-US" b="1"/>
                        <a:t>Years for males</a:t>
                      </a:r>
                      <a:endParaRPr b="1"/>
                    </a:p>
                  </a:txBody>
                  <a:tcPr marL="91425" marR="91425" marT="91425" marB="91425" anchor="ctr">
                    <a:solidFill>
                      <a:srgbClr val="F1C232"/>
                    </a:solidFill>
                  </a:tcPr>
                </a:tc>
                <a:tc>
                  <a:txBody>
                    <a:bodyPr/>
                    <a:lstStyle/>
                    <a:p>
                      <a:pPr marL="0" lvl="0" indent="0" algn="ctr" rtl="0">
                        <a:spcBef>
                          <a:spcPts val="0"/>
                        </a:spcBef>
                        <a:spcAft>
                          <a:spcPts val="0"/>
                        </a:spcAft>
                        <a:buNone/>
                      </a:pPr>
                      <a:r>
                        <a:rPr lang="en-US" b="1"/>
                        <a:t>Countries</a:t>
                      </a:r>
                      <a:endParaRPr b="1"/>
                    </a:p>
                  </a:txBody>
                  <a:tcPr marL="91425" marR="91425" marT="91425" marB="91425" anchor="ctr">
                    <a:solidFill>
                      <a:srgbClr val="F1C232"/>
                    </a:solidFill>
                  </a:tcPr>
                </a:tc>
                <a:tc>
                  <a:txBody>
                    <a:bodyPr/>
                    <a:lstStyle/>
                    <a:p>
                      <a:pPr marL="0" lvl="0" indent="0" algn="ctr" rtl="0">
                        <a:spcBef>
                          <a:spcPts val="0"/>
                        </a:spcBef>
                        <a:spcAft>
                          <a:spcPts val="0"/>
                        </a:spcAft>
                        <a:buNone/>
                      </a:pPr>
                      <a:r>
                        <a:rPr lang="en-US" b="1"/>
                        <a:t>Years for females</a:t>
                      </a:r>
                      <a:endParaRPr b="1"/>
                    </a:p>
                  </a:txBody>
                  <a:tcPr marL="91425" marR="91425" marT="91425" marB="91425" anchor="ctr">
                    <a:solidFill>
                      <a:srgbClr val="F1C232"/>
                    </a:solidFill>
                  </a:tcPr>
                </a:tc>
                <a:extLst>
                  <a:ext uri="{0D108BD9-81ED-4DB2-BD59-A6C34878D82A}">
                    <a16:rowId xmlns:a16="http://schemas.microsoft.com/office/drawing/2014/main" val="10000"/>
                  </a:ext>
                </a:extLst>
              </a:tr>
              <a:tr h="612325">
                <a:tc>
                  <a:txBody>
                    <a:bodyPr/>
                    <a:lstStyle/>
                    <a:p>
                      <a:pPr marL="0" lvl="0" indent="0" algn="ctr" rtl="0">
                        <a:spcBef>
                          <a:spcPts val="0"/>
                        </a:spcBef>
                        <a:spcAft>
                          <a:spcPts val="0"/>
                        </a:spcAft>
                        <a:buNone/>
                      </a:pPr>
                      <a:r>
                        <a:rPr lang="en-US"/>
                        <a:t>Switzerland</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81.3</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Japan</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86.8</a:t>
                      </a:r>
                      <a:endParaRPr/>
                    </a:p>
                  </a:txBody>
                  <a:tcPr marL="91425" marR="91425" marT="91425" marB="91425" anchor="ctr">
                    <a:solidFill>
                      <a:srgbClr val="FFFFFF"/>
                    </a:solidFill>
                  </a:tcPr>
                </a:tc>
                <a:extLst>
                  <a:ext uri="{0D108BD9-81ED-4DB2-BD59-A6C34878D82A}">
                    <a16:rowId xmlns:a16="http://schemas.microsoft.com/office/drawing/2014/main" val="10001"/>
                  </a:ext>
                </a:extLst>
              </a:tr>
              <a:tr h="612325">
                <a:tc>
                  <a:txBody>
                    <a:bodyPr/>
                    <a:lstStyle/>
                    <a:p>
                      <a:pPr marL="0" lvl="0" indent="0" algn="ctr" rtl="0">
                        <a:spcBef>
                          <a:spcPts val="0"/>
                        </a:spcBef>
                        <a:spcAft>
                          <a:spcPts val="0"/>
                        </a:spcAft>
                        <a:buNone/>
                      </a:pPr>
                      <a:r>
                        <a:rPr lang="en-US"/>
                        <a:t>Australia</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81.2</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Singapore</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86.1</a:t>
                      </a:r>
                      <a:endParaRPr/>
                    </a:p>
                  </a:txBody>
                  <a:tcPr marL="91425" marR="91425" marT="91425" marB="91425" anchor="ctr">
                    <a:solidFill>
                      <a:srgbClr val="FFFFFF"/>
                    </a:solidFill>
                  </a:tcPr>
                </a:tc>
                <a:extLst>
                  <a:ext uri="{0D108BD9-81ED-4DB2-BD59-A6C34878D82A}">
                    <a16:rowId xmlns:a16="http://schemas.microsoft.com/office/drawing/2014/main" val="10002"/>
                  </a:ext>
                </a:extLst>
              </a:tr>
              <a:tr h="612325">
                <a:tc>
                  <a:txBody>
                    <a:bodyPr/>
                    <a:lstStyle/>
                    <a:p>
                      <a:pPr marL="0" lvl="0" indent="0" algn="ctr" rtl="0">
                        <a:spcBef>
                          <a:spcPts val="0"/>
                        </a:spcBef>
                        <a:spcAft>
                          <a:spcPts val="0"/>
                        </a:spcAft>
                        <a:buNone/>
                      </a:pPr>
                      <a:r>
                        <a:rPr lang="en-US"/>
                        <a:t>Iceland</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80.9</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Spain</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85.5</a:t>
                      </a:r>
                      <a:endParaRPr/>
                    </a:p>
                  </a:txBody>
                  <a:tcPr marL="91425" marR="91425" marT="91425" marB="91425" anchor="ctr">
                    <a:solidFill>
                      <a:srgbClr val="FFFFFF"/>
                    </a:solidFill>
                  </a:tcPr>
                </a:tc>
                <a:extLst>
                  <a:ext uri="{0D108BD9-81ED-4DB2-BD59-A6C34878D82A}">
                    <a16:rowId xmlns:a16="http://schemas.microsoft.com/office/drawing/2014/main" val="10003"/>
                  </a:ext>
                </a:extLst>
              </a:tr>
              <a:tr h="612325">
                <a:tc>
                  <a:txBody>
                    <a:bodyPr/>
                    <a:lstStyle/>
                    <a:p>
                      <a:pPr marL="0" lvl="0" indent="0" algn="ctr" rtl="0">
                        <a:spcBef>
                          <a:spcPts val="0"/>
                        </a:spcBef>
                        <a:spcAft>
                          <a:spcPts val="0"/>
                        </a:spcAft>
                        <a:buNone/>
                      </a:pPr>
                      <a:r>
                        <a:rPr lang="en-US"/>
                        <a:t>Sweden</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80.7</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Korea</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85.5</a:t>
                      </a:r>
                      <a:endParaRPr/>
                    </a:p>
                  </a:txBody>
                  <a:tcPr marL="91425" marR="91425" marT="91425" marB="91425" anchor="ctr">
                    <a:solidFill>
                      <a:srgbClr val="FFFFFF"/>
                    </a:solidFill>
                  </a:tcPr>
                </a:tc>
                <a:extLst>
                  <a:ext uri="{0D108BD9-81ED-4DB2-BD59-A6C34878D82A}">
                    <a16:rowId xmlns:a16="http://schemas.microsoft.com/office/drawing/2014/main" val="10004"/>
                  </a:ext>
                </a:extLst>
              </a:tr>
            </a:tbl>
          </a:graphicData>
        </a:graphic>
      </p:graphicFrame>
      <p:graphicFrame>
        <p:nvGraphicFramePr>
          <p:cNvPr id="121" name="Google Shape;121;p15"/>
          <p:cNvGraphicFramePr/>
          <p:nvPr/>
        </p:nvGraphicFramePr>
        <p:xfrm>
          <a:off x="7506950" y="4024475"/>
          <a:ext cx="3000000" cy="3000000"/>
        </p:xfrm>
        <a:graphic>
          <a:graphicData uri="http://schemas.openxmlformats.org/drawingml/2006/table">
            <a:tbl>
              <a:tblPr>
                <a:noFill/>
                <a:tableStyleId>{4AC2FB3D-D66B-466F-ABCB-A9C08E6927B5}</a:tableStyleId>
              </a:tblPr>
              <a:tblGrid>
                <a:gridCol w="1105950">
                  <a:extLst>
                    <a:ext uri="{9D8B030D-6E8A-4147-A177-3AD203B41FA5}">
                      <a16:colId xmlns:a16="http://schemas.microsoft.com/office/drawing/2014/main" val="20000"/>
                    </a:ext>
                  </a:extLst>
                </a:gridCol>
                <a:gridCol w="1105950">
                  <a:extLst>
                    <a:ext uri="{9D8B030D-6E8A-4147-A177-3AD203B41FA5}">
                      <a16:colId xmlns:a16="http://schemas.microsoft.com/office/drawing/2014/main" val="20001"/>
                    </a:ext>
                  </a:extLst>
                </a:gridCol>
                <a:gridCol w="1105950">
                  <a:extLst>
                    <a:ext uri="{9D8B030D-6E8A-4147-A177-3AD203B41FA5}">
                      <a16:colId xmlns:a16="http://schemas.microsoft.com/office/drawing/2014/main" val="20002"/>
                    </a:ext>
                  </a:extLst>
                </a:gridCol>
                <a:gridCol w="1105950">
                  <a:extLst>
                    <a:ext uri="{9D8B030D-6E8A-4147-A177-3AD203B41FA5}">
                      <a16:colId xmlns:a16="http://schemas.microsoft.com/office/drawing/2014/main" val="20003"/>
                    </a:ext>
                  </a:extLst>
                </a:gridCol>
              </a:tblGrid>
              <a:tr h="669175">
                <a:tc>
                  <a:txBody>
                    <a:bodyPr/>
                    <a:lstStyle/>
                    <a:p>
                      <a:pPr marL="0" lvl="0" indent="0" algn="ctr" rtl="0">
                        <a:spcBef>
                          <a:spcPts val="0"/>
                        </a:spcBef>
                        <a:spcAft>
                          <a:spcPts val="0"/>
                        </a:spcAft>
                        <a:buNone/>
                      </a:pPr>
                      <a:r>
                        <a:rPr lang="en-US" b="1"/>
                        <a:t>Countries</a:t>
                      </a:r>
                      <a:endParaRPr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C232"/>
                    </a:solidFill>
                  </a:tcPr>
                </a:tc>
                <a:tc>
                  <a:txBody>
                    <a:bodyPr/>
                    <a:lstStyle/>
                    <a:p>
                      <a:pPr marL="0" lvl="0" indent="0" algn="ctr" rtl="0">
                        <a:spcBef>
                          <a:spcPts val="0"/>
                        </a:spcBef>
                        <a:spcAft>
                          <a:spcPts val="0"/>
                        </a:spcAft>
                        <a:buNone/>
                      </a:pPr>
                      <a:r>
                        <a:rPr lang="en-US" b="1"/>
                        <a:t>Years for males</a:t>
                      </a:r>
                      <a:endParaRPr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C232"/>
                    </a:solidFill>
                  </a:tcPr>
                </a:tc>
                <a:tc>
                  <a:txBody>
                    <a:bodyPr/>
                    <a:lstStyle/>
                    <a:p>
                      <a:pPr marL="0" lvl="0" indent="0" algn="ctr" rtl="0">
                        <a:spcBef>
                          <a:spcPts val="0"/>
                        </a:spcBef>
                        <a:spcAft>
                          <a:spcPts val="0"/>
                        </a:spcAft>
                        <a:buNone/>
                      </a:pPr>
                      <a:r>
                        <a:rPr lang="en-US" b="1"/>
                        <a:t>Countries</a:t>
                      </a:r>
                      <a:endParaRPr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C232"/>
                    </a:solidFill>
                  </a:tcPr>
                </a:tc>
                <a:tc>
                  <a:txBody>
                    <a:bodyPr/>
                    <a:lstStyle/>
                    <a:p>
                      <a:pPr marL="0" lvl="0" indent="0" algn="ctr" rtl="0">
                        <a:spcBef>
                          <a:spcPts val="0"/>
                        </a:spcBef>
                        <a:spcAft>
                          <a:spcPts val="0"/>
                        </a:spcAft>
                        <a:buNone/>
                      </a:pPr>
                      <a:r>
                        <a:rPr lang="en-US" b="1"/>
                        <a:t>Years for females</a:t>
                      </a:r>
                      <a:endParaRPr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C232"/>
                    </a:solidFill>
                  </a:tcPr>
                </a:tc>
                <a:extLst>
                  <a:ext uri="{0D108BD9-81ED-4DB2-BD59-A6C34878D82A}">
                    <a16:rowId xmlns:a16="http://schemas.microsoft.com/office/drawing/2014/main" val="10000"/>
                  </a:ext>
                </a:extLst>
              </a:tr>
              <a:tr h="669175">
                <a:tc>
                  <a:txBody>
                    <a:bodyPr/>
                    <a:lstStyle/>
                    <a:p>
                      <a:pPr marL="0" lvl="0" indent="0" algn="ctr" rtl="0">
                        <a:spcBef>
                          <a:spcPts val="0"/>
                        </a:spcBef>
                        <a:spcAft>
                          <a:spcPts val="0"/>
                        </a:spcAft>
                        <a:buNone/>
                      </a:pPr>
                      <a:r>
                        <a:rPr lang="en-US"/>
                        <a:t>Lesotho</a:t>
                      </a:r>
                      <a:endParaRPr/>
                    </a:p>
                  </a:txBody>
                  <a:tcPr marL="91425" marR="91425" marT="91425" marB="91425" anchor="ctr">
                    <a:lnT w="9525" cap="flat" cmpd="sng">
                      <a:solidFill>
                        <a:srgbClr val="9E9E9E"/>
                      </a:solidFill>
                      <a:prstDash val="solid"/>
                      <a:round/>
                      <a:headEnd type="none" w="sm" len="sm"/>
                      <a:tailEnd type="none" w="sm" len="sm"/>
                    </a:lnT>
                    <a:solidFill>
                      <a:srgbClr val="FFFFFF"/>
                    </a:solidFill>
                  </a:tcPr>
                </a:tc>
                <a:tc>
                  <a:txBody>
                    <a:bodyPr/>
                    <a:lstStyle/>
                    <a:p>
                      <a:pPr marL="0" lvl="0" indent="0" algn="ctr" rtl="0">
                        <a:spcBef>
                          <a:spcPts val="0"/>
                        </a:spcBef>
                        <a:spcAft>
                          <a:spcPts val="0"/>
                        </a:spcAft>
                        <a:buNone/>
                      </a:pPr>
                      <a:r>
                        <a:rPr lang="en-US"/>
                        <a:t>51.7</a:t>
                      </a:r>
                      <a:endParaRPr/>
                    </a:p>
                  </a:txBody>
                  <a:tcPr marL="91425" marR="91425" marT="91425" marB="91425" anchor="ctr">
                    <a:lnT w="9525" cap="flat" cmpd="sng">
                      <a:solidFill>
                        <a:srgbClr val="9E9E9E"/>
                      </a:solidFill>
                      <a:prstDash val="solid"/>
                      <a:round/>
                      <a:headEnd type="none" w="sm" len="sm"/>
                      <a:tailEnd type="none" w="sm" len="sm"/>
                    </a:lnT>
                    <a:solidFill>
                      <a:srgbClr val="FFFFFF"/>
                    </a:solidFill>
                  </a:tcP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Chad</a:t>
                      </a:r>
                      <a:endParaRPr>
                        <a:solidFill>
                          <a:schemeClr val="dk1"/>
                        </a:solidFill>
                      </a:endParaRPr>
                    </a:p>
                    <a:p>
                      <a:pPr marL="0" lvl="0" indent="0" algn="ctr" rtl="0">
                        <a:spcBef>
                          <a:spcPts val="0"/>
                        </a:spcBef>
                        <a:spcAft>
                          <a:spcPts val="0"/>
                        </a:spcAft>
                        <a:buNone/>
                      </a:pPr>
                      <a:endParaRPr/>
                    </a:p>
                  </a:txBody>
                  <a:tcPr marL="91425" marR="91425" marT="91425" marB="91425" anchor="ctr">
                    <a:lnT w="9525" cap="flat" cmpd="sng">
                      <a:solidFill>
                        <a:srgbClr val="9E9E9E"/>
                      </a:solidFill>
                      <a:prstDash val="solid"/>
                      <a:round/>
                      <a:headEnd type="none" w="sm" len="sm"/>
                      <a:tailEnd type="none" w="sm" len="sm"/>
                    </a:lnT>
                    <a:solidFill>
                      <a:srgbClr val="FFFFFF"/>
                    </a:solidFill>
                  </a:tcPr>
                </a:tc>
                <a:tc>
                  <a:txBody>
                    <a:bodyPr/>
                    <a:lstStyle/>
                    <a:p>
                      <a:pPr marL="0" lvl="0" indent="0" algn="ctr" rtl="0">
                        <a:spcBef>
                          <a:spcPts val="0"/>
                        </a:spcBef>
                        <a:spcAft>
                          <a:spcPts val="0"/>
                        </a:spcAft>
                        <a:buNone/>
                      </a:pPr>
                      <a:r>
                        <a:rPr lang="en-US"/>
                        <a:t>54.5</a:t>
                      </a:r>
                      <a:endParaRPr/>
                    </a:p>
                  </a:txBody>
                  <a:tcPr marL="91425" marR="91425" marT="91425" marB="91425" anchor="ctr">
                    <a:lnT w="9525" cap="flat" cmpd="sng">
                      <a:solidFill>
                        <a:srgbClr val="9E9E9E"/>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669175">
                <a:tc>
                  <a:txBody>
                    <a:bodyPr/>
                    <a:lstStyle/>
                    <a:p>
                      <a:pPr marL="0" lvl="0" indent="0" algn="ctr" rtl="0">
                        <a:spcBef>
                          <a:spcPts val="0"/>
                        </a:spcBef>
                        <a:spcAft>
                          <a:spcPts val="0"/>
                        </a:spcAft>
                        <a:buNone/>
                      </a:pPr>
                      <a:r>
                        <a:rPr lang="en-US"/>
                        <a:t>Chad</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51.7</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Ivoire</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54.5</a:t>
                      </a:r>
                      <a:endParaRPr/>
                    </a:p>
                  </a:txBody>
                  <a:tcPr marL="91425" marR="91425" marT="91425" marB="91425" anchor="ctr">
                    <a:solidFill>
                      <a:srgbClr val="FFFFFF"/>
                    </a:solidFill>
                  </a:tcPr>
                </a:tc>
                <a:extLst>
                  <a:ext uri="{0D108BD9-81ED-4DB2-BD59-A6C34878D82A}">
                    <a16:rowId xmlns:a16="http://schemas.microsoft.com/office/drawing/2014/main" val="10002"/>
                  </a:ext>
                </a:extLst>
              </a:tr>
              <a:tr h="669175">
                <a:tc>
                  <a:txBody>
                    <a:bodyPr/>
                    <a:lstStyle/>
                    <a:p>
                      <a:pPr marL="0" lvl="0" indent="0" algn="ctr" rtl="0">
                        <a:spcBef>
                          <a:spcPts val="0"/>
                        </a:spcBef>
                        <a:spcAft>
                          <a:spcPts val="0"/>
                        </a:spcAft>
                        <a:buNone/>
                      </a:pPr>
                      <a:r>
                        <a:rPr lang="en-US"/>
                        <a:t>Central africa</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50.9</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solidFill>
                            <a:schemeClr val="dk1"/>
                          </a:solidFill>
                        </a:rPr>
                        <a:t>Central africa</a:t>
                      </a:r>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US"/>
                        <a:t>54.1</a:t>
                      </a:r>
                      <a:endParaRPr/>
                    </a:p>
                  </a:txBody>
                  <a:tcPr marL="91425" marR="91425" marT="91425" marB="91425" anchor="ctr">
                    <a:solidFill>
                      <a:srgbClr val="FFFFFF"/>
                    </a:solidFill>
                  </a:tcPr>
                </a:tc>
                <a:extLst>
                  <a:ext uri="{0D108BD9-81ED-4DB2-BD59-A6C34878D82A}">
                    <a16:rowId xmlns:a16="http://schemas.microsoft.com/office/drawing/2014/main" val="10003"/>
                  </a:ext>
                </a:extLst>
              </a:tr>
            </a:tbl>
          </a:graphicData>
        </a:graphic>
      </p:graphicFrame>
      <p:sp>
        <p:nvSpPr>
          <p:cNvPr id="122" name="Google Shape;122;p15"/>
          <p:cNvSpPr txBox="1"/>
          <p:nvPr/>
        </p:nvSpPr>
        <p:spPr>
          <a:xfrm>
            <a:off x="7471400" y="204250"/>
            <a:ext cx="449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Top four countries with high Life expectancy.</a:t>
            </a:r>
            <a:endParaRPr>
              <a:latin typeface="Calibri"/>
              <a:ea typeface="Calibri"/>
              <a:cs typeface="Calibri"/>
              <a:sym typeface="Calibri"/>
            </a:endParaRPr>
          </a:p>
        </p:txBody>
      </p:sp>
      <p:sp>
        <p:nvSpPr>
          <p:cNvPr id="123" name="Google Shape;123;p15"/>
          <p:cNvSpPr txBox="1"/>
          <p:nvPr/>
        </p:nvSpPr>
        <p:spPr>
          <a:xfrm>
            <a:off x="7471400" y="3682275"/>
            <a:ext cx="449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Least three countries Life expectancy data.</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subTitle" idx="1"/>
          </p:nvPr>
        </p:nvSpPr>
        <p:spPr>
          <a:xfrm>
            <a:off x="1451825" y="1230200"/>
            <a:ext cx="9144000" cy="5070600"/>
          </a:xfrm>
          <a:prstGeom prst="rect">
            <a:avLst/>
          </a:prstGeom>
        </p:spPr>
        <p:txBody>
          <a:bodyPr spcFirstLastPara="1" wrap="square" lIns="91425" tIns="45700" rIns="91425" bIns="45700" anchor="t" anchorCtr="0">
            <a:noAutofit/>
          </a:bodyPr>
          <a:lstStyle/>
          <a:p>
            <a:pPr marL="457200" marR="88900" lvl="0" indent="-365760" algn="just" rtl="0">
              <a:lnSpc>
                <a:spcPct val="115000"/>
              </a:lnSpc>
              <a:spcBef>
                <a:spcPts val="600"/>
              </a:spcBef>
              <a:spcAft>
                <a:spcPts val="0"/>
              </a:spcAft>
              <a:buSzPts val="2160"/>
              <a:buChar char="●"/>
            </a:pPr>
            <a:r>
              <a:rPr lang="en-US" sz="2160"/>
              <a:t>The constant independent variable is "life expectancy." </a:t>
            </a:r>
            <a:endParaRPr sz="2160"/>
          </a:p>
          <a:p>
            <a:pPr marL="457200" marR="88900" lvl="0" indent="-365760" algn="just" rtl="0">
              <a:lnSpc>
                <a:spcPct val="115000"/>
              </a:lnSpc>
              <a:spcBef>
                <a:spcPts val="0"/>
              </a:spcBef>
              <a:spcAft>
                <a:spcPts val="0"/>
              </a:spcAft>
              <a:buSzPts val="2160"/>
              <a:buChar char="●"/>
            </a:pPr>
            <a:r>
              <a:rPr lang="en-US" sz="2160"/>
              <a:t>Alcohol, diseases, economic data, population, and forms of mortality will be used as predictors to determine the association with the dependent variable. </a:t>
            </a:r>
            <a:endParaRPr sz="2160"/>
          </a:p>
          <a:p>
            <a:pPr marL="457200" marR="88900" lvl="0" indent="-365760" algn="just" rtl="0">
              <a:lnSpc>
                <a:spcPct val="115000"/>
              </a:lnSpc>
              <a:spcBef>
                <a:spcPts val="0"/>
              </a:spcBef>
              <a:spcAft>
                <a:spcPts val="0"/>
              </a:spcAft>
              <a:buSzPts val="2160"/>
              <a:buChar char="●"/>
            </a:pPr>
            <a:r>
              <a:rPr lang="en-US" sz="2160"/>
              <a:t>"Alcohol consumption rate" is a component of alcohol data. Hepatitis B, measles, polio, diphtheria, and HIV/AIDS are among the illnesses. </a:t>
            </a:r>
            <a:endParaRPr sz="2160"/>
          </a:p>
          <a:p>
            <a:pPr marL="457200" marR="88900" lvl="0" indent="-365760" algn="just" rtl="0">
              <a:lnSpc>
                <a:spcPct val="115000"/>
              </a:lnSpc>
              <a:spcBef>
                <a:spcPts val="0"/>
              </a:spcBef>
              <a:spcAft>
                <a:spcPts val="0"/>
              </a:spcAft>
              <a:buSzPts val="2160"/>
              <a:buChar char="●"/>
            </a:pPr>
            <a:r>
              <a:rPr lang="en-US" sz="2160"/>
              <a:t>"Percentage expenditure," "Total expenditure," and "GDP" are some examples of economic data. </a:t>
            </a:r>
            <a:endParaRPr sz="2160"/>
          </a:p>
          <a:p>
            <a:pPr marL="457200" marR="88900" lvl="0" indent="-365760" algn="just" rtl="0">
              <a:lnSpc>
                <a:spcPct val="115000"/>
              </a:lnSpc>
              <a:spcBef>
                <a:spcPts val="0"/>
              </a:spcBef>
              <a:spcAft>
                <a:spcPts val="0"/>
              </a:spcAft>
              <a:buSzPts val="2160"/>
              <a:buChar char="●"/>
            </a:pPr>
            <a:r>
              <a:rPr lang="en-US" sz="2160"/>
              <a:t>We will also make use of the "Population" statistics, which represents the population's overall size. </a:t>
            </a:r>
            <a:endParaRPr sz="2160"/>
          </a:p>
          <a:p>
            <a:pPr marL="457200" marR="88900" lvl="0" indent="-365760" algn="just" rtl="0">
              <a:lnSpc>
                <a:spcPct val="115000"/>
              </a:lnSpc>
              <a:spcBef>
                <a:spcPts val="0"/>
              </a:spcBef>
              <a:spcAft>
                <a:spcPts val="0"/>
              </a:spcAft>
              <a:buSzPts val="2160"/>
              <a:buChar char="●"/>
            </a:pPr>
            <a:r>
              <a:rPr lang="en-US" sz="2160"/>
              <a:t>Data will be presented as "Adult mortality" and "Under 5 deaths" for death types. Each piece of information has been documented and is unique to its country.</a:t>
            </a:r>
            <a:endParaRPr sz="2160"/>
          </a:p>
          <a:p>
            <a:pPr marL="457200" marR="88900" lvl="0" indent="-365760" algn="just" rtl="0">
              <a:lnSpc>
                <a:spcPct val="115000"/>
              </a:lnSpc>
              <a:spcBef>
                <a:spcPts val="0"/>
              </a:spcBef>
              <a:spcAft>
                <a:spcPts val="0"/>
              </a:spcAft>
              <a:buSzPts val="2160"/>
              <a:buChar char="●"/>
            </a:pPr>
            <a:r>
              <a:rPr lang="en-US" sz="2160"/>
              <a:t>The dimension of the dataset is 2938 x 22 entries</a:t>
            </a:r>
            <a:endParaRPr sz="2160"/>
          </a:p>
        </p:txBody>
      </p:sp>
      <p:sp>
        <p:nvSpPr>
          <p:cNvPr id="129" name="Google Shape;129;p16"/>
          <p:cNvSpPr txBox="1"/>
          <p:nvPr/>
        </p:nvSpPr>
        <p:spPr>
          <a:xfrm>
            <a:off x="1451825" y="471075"/>
            <a:ext cx="7767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latin typeface="Calibri"/>
                <a:ea typeface="Calibri"/>
                <a:cs typeface="Calibri"/>
                <a:sym typeface="Calibri"/>
              </a:rPr>
              <a:t>Dataset Description: -</a:t>
            </a:r>
            <a:endParaRPr sz="2700">
              <a:latin typeface="Calibri"/>
              <a:ea typeface="Calibri"/>
              <a:cs typeface="Calibri"/>
              <a:sym typeface="Calibri"/>
            </a:endParaRPr>
          </a:p>
        </p:txBody>
      </p:sp>
      <p:pic>
        <p:nvPicPr>
          <p:cNvPr id="130" name="Google Shape;130;p16"/>
          <p:cNvPicPr preferRelativeResize="0"/>
          <p:nvPr/>
        </p:nvPicPr>
        <p:blipFill>
          <a:blip r:embed="rId3">
            <a:alphaModFix/>
          </a:blip>
          <a:stretch>
            <a:fillRect/>
          </a:stretch>
        </p:blipFill>
        <p:spPr>
          <a:xfrm>
            <a:off x="0" y="0"/>
            <a:ext cx="2114845" cy="47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p:nvPr/>
        </p:nvSpPr>
        <p:spPr>
          <a:xfrm>
            <a:off x="394950" y="300350"/>
            <a:ext cx="7767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latin typeface="Calibri"/>
                <a:ea typeface="Calibri"/>
                <a:cs typeface="Calibri"/>
                <a:sym typeface="Calibri"/>
              </a:rPr>
              <a:t>Dataset Description: -</a:t>
            </a:r>
            <a:endParaRPr sz="2700">
              <a:latin typeface="Calibri"/>
              <a:ea typeface="Calibri"/>
              <a:cs typeface="Calibri"/>
              <a:sym typeface="Calibri"/>
            </a:endParaRPr>
          </a:p>
        </p:txBody>
      </p:sp>
      <p:pic>
        <p:nvPicPr>
          <p:cNvPr id="136" name="Google Shape;136;p17"/>
          <p:cNvPicPr preferRelativeResize="0"/>
          <p:nvPr/>
        </p:nvPicPr>
        <p:blipFill>
          <a:blip r:embed="rId3">
            <a:alphaModFix/>
          </a:blip>
          <a:stretch>
            <a:fillRect/>
          </a:stretch>
        </p:blipFill>
        <p:spPr>
          <a:xfrm>
            <a:off x="0" y="0"/>
            <a:ext cx="2114845" cy="471075"/>
          </a:xfrm>
          <a:prstGeom prst="rect">
            <a:avLst/>
          </a:prstGeom>
          <a:noFill/>
          <a:ln>
            <a:noFill/>
          </a:ln>
        </p:spPr>
      </p:pic>
      <p:graphicFrame>
        <p:nvGraphicFramePr>
          <p:cNvPr id="137" name="Google Shape;137;p17"/>
          <p:cNvGraphicFramePr/>
          <p:nvPr/>
        </p:nvGraphicFramePr>
        <p:xfrm>
          <a:off x="394950" y="984665"/>
          <a:ext cx="3000000" cy="3000000"/>
        </p:xfrm>
        <a:graphic>
          <a:graphicData uri="http://schemas.openxmlformats.org/drawingml/2006/table">
            <a:tbl>
              <a:tblPr>
                <a:noFill/>
                <a:tableStyleId>{4AC2FB3D-D66B-466F-ABCB-A9C08E6927B5}</a:tableStyleId>
              </a:tblPr>
              <a:tblGrid>
                <a:gridCol w="2047350">
                  <a:extLst>
                    <a:ext uri="{9D8B030D-6E8A-4147-A177-3AD203B41FA5}">
                      <a16:colId xmlns:a16="http://schemas.microsoft.com/office/drawing/2014/main" val="20000"/>
                    </a:ext>
                  </a:extLst>
                </a:gridCol>
                <a:gridCol w="2989325">
                  <a:extLst>
                    <a:ext uri="{9D8B030D-6E8A-4147-A177-3AD203B41FA5}">
                      <a16:colId xmlns:a16="http://schemas.microsoft.com/office/drawing/2014/main" val="20001"/>
                    </a:ext>
                  </a:extLst>
                </a:gridCol>
                <a:gridCol w="1938375">
                  <a:extLst>
                    <a:ext uri="{9D8B030D-6E8A-4147-A177-3AD203B41FA5}">
                      <a16:colId xmlns:a16="http://schemas.microsoft.com/office/drawing/2014/main" val="20002"/>
                    </a:ext>
                  </a:extLst>
                </a:gridCol>
                <a:gridCol w="1541450">
                  <a:extLst>
                    <a:ext uri="{9D8B030D-6E8A-4147-A177-3AD203B41FA5}">
                      <a16:colId xmlns:a16="http://schemas.microsoft.com/office/drawing/2014/main" val="20003"/>
                    </a:ext>
                  </a:extLst>
                </a:gridCol>
                <a:gridCol w="2947575">
                  <a:extLst>
                    <a:ext uri="{9D8B030D-6E8A-4147-A177-3AD203B41FA5}">
                      <a16:colId xmlns:a16="http://schemas.microsoft.com/office/drawing/2014/main" val="20004"/>
                    </a:ext>
                  </a:extLst>
                </a:gridCol>
              </a:tblGrid>
              <a:tr h="1062025">
                <a:tc>
                  <a:txBody>
                    <a:bodyPr/>
                    <a:lstStyle/>
                    <a:p>
                      <a:pPr marL="0" lvl="0" indent="0" algn="l" rtl="0">
                        <a:spcBef>
                          <a:spcPts val="0"/>
                        </a:spcBef>
                        <a:spcAft>
                          <a:spcPts val="0"/>
                        </a:spcAft>
                        <a:buNone/>
                      </a:pPr>
                      <a:r>
                        <a:rPr lang="en-US" sz="2200" b="1"/>
                        <a:t>DATA VARIABLE</a:t>
                      </a:r>
                      <a:endParaRPr sz="2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2200" b="1"/>
                        <a:t>DATA INFO</a:t>
                      </a:r>
                      <a:endParaRPr sz="2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2200" b="1"/>
                        <a:t>TYPE OF VARIABLE</a:t>
                      </a:r>
                      <a:endParaRPr sz="2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2200" b="1"/>
                        <a:t>RANGE</a:t>
                      </a:r>
                      <a:endParaRPr sz="2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2200" b="1"/>
                        <a:t>DISTRIBUTION TYPE</a:t>
                      </a:r>
                      <a:endParaRPr sz="22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74075">
                <a:tc>
                  <a:txBody>
                    <a:bodyPr/>
                    <a:lstStyle/>
                    <a:p>
                      <a:pPr marL="0" lvl="0" indent="0" algn="ctr" rtl="0">
                        <a:spcBef>
                          <a:spcPts val="0"/>
                        </a:spcBef>
                        <a:spcAft>
                          <a:spcPts val="0"/>
                        </a:spcAft>
                        <a:buNone/>
                      </a:pPr>
                      <a:r>
                        <a:rPr lang="en-US" sz="1800"/>
                        <a:t>Countries</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Country</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Categorical Nominal Variable</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193 Unique Values</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Categorical Distribution</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42500">
                <a:tc>
                  <a:txBody>
                    <a:bodyPr/>
                    <a:lstStyle/>
                    <a:p>
                      <a:pPr marL="0" lvl="0" indent="0" algn="ctr" rtl="0">
                        <a:spcBef>
                          <a:spcPts val="0"/>
                        </a:spcBef>
                        <a:spcAft>
                          <a:spcPts val="0"/>
                        </a:spcAft>
                        <a:buNone/>
                      </a:pPr>
                      <a:r>
                        <a:rPr lang="en-US" sz="1800"/>
                        <a:t>Years</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Year</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Numeric discrete Variable</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2000 to 2015</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Discrete Uniform Distribution</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72375">
                <a:tc>
                  <a:txBody>
                    <a:bodyPr/>
                    <a:lstStyle/>
                    <a:p>
                      <a:pPr marL="0" lvl="0" indent="0" algn="ctr" rtl="0">
                        <a:spcBef>
                          <a:spcPts val="0"/>
                        </a:spcBef>
                        <a:spcAft>
                          <a:spcPts val="0"/>
                        </a:spcAft>
                        <a:buNone/>
                      </a:pPr>
                      <a:r>
                        <a:rPr lang="en-US" sz="1800"/>
                        <a:t>Adult Mortality</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Adult Mortality Rates of both sexes (probability of dying between 15 and 60 years per 1000 population)</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Numeric Continuous variable</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1 - 723</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Poisson Distribution</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72375">
                <a:tc>
                  <a:txBody>
                    <a:bodyPr/>
                    <a:lstStyle/>
                    <a:p>
                      <a:pPr marL="0" lvl="0" indent="0" algn="ctr" rtl="0">
                        <a:spcBef>
                          <a:spcPts val="0"/>
                        </a:spcBef>
                        <a:spcAft>
                          <a:spcPts val="0"/>
                        </a:spcAft>
                        <a:buNone/>
                      </a:pPr>
                      <a:r>
                        <a:rPr lang="en-US" sz="1800"/>
                        <a:t>Under 5 Deaths</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Number of under-five deaths per 1000 population</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Numeric discrete Variable</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0 -  2500</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Poisson Distribution</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72375">
                <a:tc>
                  <a:txBody>
                    <a:bodyPr/>
                    <a:lstStyle/>
                    <a:p>
                      <a:pPr marL="0" lvl="0" indent="0" algn="ctr" rtl="0">
                        <a:spcBef>
                          <a:spcPts val="0"/>
                        </a:spcBef>
                        <a:spcAft>
                          <a:spcPts val="0"/>
                        </a:spcAft>
                        <a:buNone/>
                      </a:pPr>
                      <a:r>
                        <a:rPr lang="en-US" sz="1800"/>
                        <a:t>Alcohol Consumption</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Alcohol, recorded per capita (15+) consumption (in litres of pure alcohol) </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Numeric Continuous variable</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0.01 - 17.9</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800"/>
                        <a:t>Gamma Distribution</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p:nvPr/>
        </p:nvSpPr>
        <p:spPr>
          <a:xfrm>
            <a:off x="705149" y="4038412"/>
            <a:ext cx="2433600" cy="3348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8"/>
          <p:cNvSpPr txBox="1"/>
          <p:nvPr/>
        </p:nvSpPr>
        <p:spPr>
          <a:xfrm>
            <a:off x="434046" y="7105367"/>
            <a:ext cx="715701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Materials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Ceramics and Polymers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Metals (either wire or powder)</a:t>
            </a:r>
            <a:endParaRPr/>
          </a:p>
          <a:p>
            <a:pPr marL="285750" marR="0" lvl="0" indent="-17145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44" name="Google Shape;144;p18"/>
          <p:cNvSpPr txBox="1"/>
          <p:nvPr/>
        </p:nvSpPr>
        <p:spPr>
          <a:xfrm>
            <a:off x="779363" y="7982531"/>
            <a:ext cx="10961224" cy="64633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Fe, Ti, Al</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Inconel, Monel, Ti-6-4, Stainless Stell</a:t>
            </a:r>
            <a:endParaRPr/>
          </a:p>
        </p:txBody>
      </p:sp>
      <p:sp>
        <p:nvSpPr>
          <p:cNvPr id="145" name="Google Shape;145;p18"/>
          <p:cNvSpPr txBox="1"/>
          <p:nvPr/>
        </p:nvSpPr>
        <p:spPr>
          <a:xfrm>
            <a:off x="434046" y="8844104"/>
            <a:ext cx="715701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Energy Source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Laser</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Electron Beam</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Plasma or Electric arc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Hybrid – Arc or Laser</a:t>
            </a:r>
            <a:endParaRPr/>
          </a:p>
        </p:txBody>
      </p:sp>
      <p:pic>
        <p:nvPicPr>
          <p:cNvPr id="146" name="Google Shape;146;p18" descr="Ceramic Pottery Pieces to Accent Your Home"/>
          <p:cNvPicPr preferRelativeResize="0"/>
          <p:nvPr/>
        </p:nvPicPr>
        <p:blipFill rotWithShape="1">
          <a:blip r:embed="rId3">
            <a:alphaModFix/>
          </a:blip>
          <a:srcRect/>
          <a:stretch/>
        </p:blipFill>
        <p:spPr>
          <a:xfrm>
            <a:off x="5283909" y="6983864"/>
            <a:ext cx="2298539" cy="2298539"/>
          </a:xfrm>
          <a:prstGeom prst="rect">
            <a:avLst/>
          </a:prstGeom>
          <a:noFill/>
          <a:ln>
            <a:noFill/>
          </a:ln>
        </p:spPr>
      </p:pic>
      <p:pic>
        <p:nvPicPr>
          <p:cNvPr id="147" name="Google Shape;147;p18" descr="Directed Energy Deposition"/>
          <p:cNvPicPr preferRelativeResize="0"/>
          <p:nvPr/>
        </p:nvPicPr>
        <p:blipFill rotWithShape="1">
          <a:blip r:embed="rId4">
            <a:alphaModFix/>
          </a:blip>
          <a:srcRect l="5457" r="6720"/>
          <a:stretch/>
        </p:blipFill>
        <p:spPr>
          <a:xfrm>
            <a:off x="7771498" y="6983864"/>
            <a:ext cx="3704747" cy="2375638"/>
          </a:xfrm>
          <a:prstGeom prst="rect">
            <a:avLst/>
          </a:prstGeom>
          <a:noFill/>
          <a:ln>
            <a:noFill/>
          </a:ln>
        </p:spPr>
      </p:pic>
      <p:sp>
        <p:nvSpPr>
          <p:cNvPr id="148" name="Google Shape;148;p18"/>
          <p:cNvSpPr txBox="1"/>
          <p:nvPr/>
        </p:nvSpPr>
        <p:spPr>
          <a:xfrm>
            <a:off x="513143" y="12032648"/>
            <a:ext cx="1096122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https://www.johnhart.com.au/software/hypermill-software/hypermill-additive-manufacturing/directed-energy-deposition</a:t>
            </a:r>
            <a:endParaRPr/>
          </a:p>
        </p:txBody>
      </p:sp>
      <p:pic>
        <p:nvPicPr>
          <p:cNvPr id="149" name="Google Shape;149;p18" descr="Directed Energy Deposition (DED): (a) Powder DED (laser source) [17];... |  Download Scientific Diagram"/>
          <p:cNvPicPr preferRelativeResize="0"/>
          <p:nvPr/>
        </p:nvPicPr>
        <p:blipFill rotWithShape="1">
          <a:blip r:embed="rId5">
            <a:alphaModFix/>
          </a:blip>
          <a:srcRect/>
          <a:stretch/>
        </p:blipFill>
        <p:spPr>
          <a:xfrm>
            <a:off x="5272334" y="9338917"/>
            <a:ext cx="6192336" cy="2455079"/>
          </a:xfrm>
          <a:prstGeom prst="rect">
            <a:avLst/>
          </a:prstGeom>
          <a:noFill/>
          <a:ln>
            <a:noFill/>
          </a:ln>
        </p:spPr>
      </p:pic>
      <p:grpSp>
        <p:nvGrpSpPr>
          <p:cNvPr id="150" name="Google Shape;150;p18"/>
          <p:cNvGrpSpPr/>
          <p:nvPr/>
        </p:nvGrpSpPr>
        <p:grpSpPr>
          <a:xfrm>
            <a:off x="588946" y="858405"/>
            <a:ext cx="2774100" cy="540300"/>
            <a:chOff x="853071" y="1467380"/>
            <a:chExt cx="2774100" cy="540300"/>
          </a:xfrm>
        </p:grpSpPr>
        <p:sp>
          <p:nvSpPr>
            <p:cNvPr id="151" name="Google Shape;151;p18"/>
            <p:cNvSpPr/>
            <p:nvPr/>
          </p:nvSpPr>
          <p:spPr>
            <a:xfrm>
              <a:off x="853071" y="1467380"/>
              <a:ext cx="2774100" cy="5403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8"/>
            <p:cNvSpPr txBox="1"/>
            <p:nvPr/>
          </p:nvSpPr>
          <p:spPr>
            <a:xfrm>
              <a:off x="967189" y="1511987"/>
              <a:ext cx="24543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Pre-Processing</a:t>
              </a:r>
              <a:endParaRPr sz="2400" b="1">
                <a:solidFill>
                  <a:schemeClr val="lt1"/>
                </a:solidFill>
                <a:latin typeface="Arial"/>
                <a:ea typeface="Arial"/>
                <a:cs typeface="Arial"/>
                <a:sym typeface="Arial"/>
              </a:endParaRPr>
            </a:p>
          </p:txBody>
        </p:sp>
      </p:grpSp>
      <p:sp>
        <p:nvSpPr>
          <p:cNvPr id="153" name="Google Shape;153;p18"/>
          <p:cNvSpPr/>
          <p:nvPr/>
        </p:nvSpPr>
        <p:spPr>
          <a:xfrm>
            <a:off x="537058" y="3991007"/>
            <a:ext cx="2877900" cy="4002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8"/>
          <p:cNvSpPr txBox="1"/>
          <p:nvPr/>
        </p:nvSpPr>
        <p:spPr>
          <a:xfrm>
            <a:off x="640689" y="3992773"/>
            <a:ext cx="2670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Feature Handling </a:t>
            </a:r>
            <a:endParaRPr sz="2000" b="1">
              <a:solidFill>
                <a:schemeClr val="lt1"/>
              </a:solidFill>
              <a:latin typeface="Arial"/>
              <a:ea typeface="Arial"/>
              <a:cs typeface="Arial"/>
              <a:sym typeface="Arial"/>
            </a:endParaRPr>
          </a:p>
        </p:txBody>
      </p:sp>
      <p:sp>
        <p:nvSpPr>
          <p:cNvPr id="155" name="Google Shape;155;p18"/>
          <p:cNvSpPr/>
          <p:nvPr/>
        </p:nvSpPr>
        <p:spPr>
          <a:xfrm>
            <a:off x="537050" y="4655252"/>
            <a:ext cx="2877900" cy="8922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sz="2000" b="1">
                <a:solidFill>
                  <a:schemeClr val="lt1"/>
                </a:solidFill>
              </a:rPr>
              <a:t>Model selection and Fitting the Model</a:t>
            </a:r>
            <a:endParaRPr sz="1800">
              <a:solidFill>
                <a:schemeClr val="lt1"/>
              </a:solidFill>
              <a:latin typeface="Calibri"/>
              <a:ea typeface="Calibri"/>
              <a:cs typeface="Calibri"/>
              <a:sym typeface="Calibri"/>
            </a:endParaRPr>
          </a:p>
        </p:txBody>
      </p:sp>
      <p:sp>
        <p:nvSpPr>
          <p:cNvPr id="156" name="Google Shape;156;p18"/>
          <p:cNvSpPr/>
          <p:nvPr/>
        </p:nvSpPr>
        <p:spPr>
          <a:xfrm>
            <a:off x="483000" y="6003329"/>
            <a:ext cx="2877900" cy="6462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8"/>
          <p:cNvSpPr txBox="1"/>
          <p:nvPr/>
        </p:nvSpPr>
        <p:spPr>
          <a:xfrm>
            <a:off x="655800" y="6003327"/>
            <a:ext cx="25323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Post-Processing</a:t>
            </a:r>
            <a:endParaRPr sz="2000" b="1">
              <a:solidFill>
                <a:schemeClr val="lt1"/>
              </a:solidFill>
              <a:latin typeface="Arial"/>
              <a:ea typeface="Arial"/>
              <a:cs typeface="Arial"/>
              <a:sym typeface="Arial"/>
            </a:endParaRPr>
          </a:p>
        </p:txBody>
      </p:sp>
      <p:sp>
        <p:nvSpPr>
          <p:cNvPr id="158" name="Google Shape;158;p18"/>
          <p:cNvSpPr txBox="1"/>
          <p:nvPr/>
        </p:nvSpPr>
        <p:spPr>
          <a:xfrm>
            <a:off x="945729" y="5913221"/>
            <a:ext cx="20604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                           and Finishing </a:t>
            </a:r>
            <a:endParaRPr sz="2000" b="1">
              <a:solidFill>
                <a:schemeClr val="lt1"/>
              </a:solidFill>
              <a:latin typeface="Arial"/>
              <a:ea typeface="Arial"/>
              <a:cs typeface="Arial"/>
              <a:sym typeface="Arial"/>
            </a:endParaRPr>
          </a:p>
        </p:txBody>
      </p:sp>
      <p:pic>
        <p:nvPicPr>
          <p:cNvPr id="159" name="Google Shape;159;p18" descr="Metal Crate"/>
          <p:cNvPicPr preferRelativeResize="0"/>
          <p:nvPr/>
        </p:nvPicPr>
        <p:blipFill rotWithShape="1">
          <a:blip r:embed="rId6">
            <a:alphaModFix/>
          </a:blip>
          <a:srcRect/>
          <a:stretch/>
        </p:blipFill>
        <p:spPr>
          <a:xfrm>
            <a:off x="10576808" y="6928725"/>
            <a:ext cx="1795117" cy="1700137"/>
          </a:xfrm>
          <a:prstGeom prst="rect">
            <a:avLst/>
          </a:prstGeom>
          <a:noFill/>
          <a:ln>
            <a:noFill/>
          </a:ln>
        </p:spPr>
      </p:pic>
      <p:grpSp>
        <p:nvGrpSpPr>
          <p:cNvPr id="160" name="Google Shape;160;p18"/>
          <p:cNvGrpSpPr/>
          <p:nvPr/>
        </p:nvGrpSpPr>
        <p:grpSpPr>
          <a:xfrm>
            <a:off x="4703159" y="450328"/>
            <a:ext cx="7037408" cy="1182492"/>
            <a:chOff x="5272334" y="1101528"/>
            <a:chExt cx="7037408" cy="1182492"/>
          </a:xfrm>
        </p:grpSpPr>
        <p:sp>
          <p:nvSpPr>
            <p:cNvPr id="161" name="Google Shape;161;p18"/>
            <p:cNvSpPr txBox="1"/>
            <p:nvPr/>
          </p:nvSpPr>
          <p:spPr>
            <a:xfrm>
              <a:off x="5272335" y="1101528"/>
              <a:ext cx="7037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Missing values</a:t>
              </a:r>
              <a:endParaRPr sz="2000">
                <a:solidFill>
                  <a:schemeClr val="dk1"/>
                </a:solidFill>
                <a:latin typeface="Arial Black"/>
                <a:ea typeface="Arial Black"/>
                <a:cs typeface="Arial Black"/>
                <a:sym typeface="Arial Black"/>
              </a:endParaRPr>
            </a:p>
          </p:txBody>
        </p:sp>
        <p:sp>
          <p:nvSpPr>
            <p:cNvPr id="162" name="Google Shape;162;p18"/>
            <p:cNvSpPr txBox="1"/>
            <p:nvPr/>
          </p:nvSpPr>
          <p:spPr>
            <a:xfrm>
              <a:off x="5272334" y="1562820"/>
              <a:ext cx="6406500" cy="721200"/>
            </a:xfrm>
            <a:prstGeom prst="rect">
              <a:avLst/>
            </a:prstGeom>
            <a:noFill/>
            <a:ln>
              <a:noFill/>
            </a:ln>
          </p:spPr>
          <p:txBody>
            <a:bodyPr spcFirstLastPara="1" wrap="square" lIns="91425" tIns="45700" rIns="91425" bIns="45700" anchor="t" anchorCtr="0">
              <a:spAutoFit/>
            </a:bodyPr>
            <a:lstStyle/>
            <a:p>
              <a:pPr marL="457200" lvl="0" indent="-349250" algn="l" rtl="0">
                <a:lnSpc>
                  <a:spcPct val="115000"/>
                </a:lnSpc>
                <a:spcBef>
                  <a:spcPts val="360"/>
                </a:spcBef>
                <a:spcAft>
                  <a:spcPts val="0"/>
                </a:spcAft>
                <a:buClr>
                  <a:schemeClr val="dk1"/>
                </a:buClr>
                <a:buSzPts val="1900"/>
                <a:buChar char="•"/>
              </a:pPr>
              <a:r>
                <a:rPr lang="en-US" sz="1900" b="1">
                  <a:solidFill>
                    <a:schemeClr val="dk1"/>
                  </a:solidFill>
                </a:rPr>
                <a:t>From the imported dataset, the percentage of missing values in each column are plotted :</a:t>
              </a:r>
              <a:endParaRPr sz="1900" b="1">
                <a:solidFill>
                  <a:schemeClr val="dk1"/>
                </a:solidFill>
              </a:endParaRPr>
            </a:p>
          </p:txBody>
        </p:sp>
      </p:grpSp>
      <p:sp>
        <p:nvSpPr>
          <p:cNvPr id="163" name="Google Shape;163;p18"/>
          <p:cNvSpPr/>
          <p:nvPr/>
        </p:nvSpPr>
        <p:spPr>
          <a:xfrm>
            <a:off x="90435" y="102558"/>
            <a:ext cx="1175657" cy="347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4" name="Google Shape;164;p18"/>
          <p:cNvPicPr preferRelativeResize="0"/>
          <p:nvPr/>
        </p:nvPicPr>
        <p:blipFill>
          <a:blip r:embed="rId7">
            <a:alphaModFix/>
          </a:blip>
          <a:stretch>
            <a:fillRect/>
          </a:stretch>
        </p:blipFill>
        <p:spPr>
          <a:xfrm>
            <a:off x="-7" y="50266"/>
            <a:ext cx="1762125" cy="400050"/>
          </a:xfrm>
          <a:prstGeom prst="rect">
            <a:avLst/>
          </a:prstGeom>
          <a:noFill/>
          <a:ln>
            <a:noFill/>
          </a:ln>
        </p:spPr>
      </p:pic>
      <p:sp>
        <p:nvSpPr>
          <p:cNvPr id="165" name="Google Shape;165;p18"/>
          <p:cNvSpPr/>
          <p:nvPr/>
        </p:nvSpPr>
        <p:spPr>
          <a:xfrm>
            <a:off x="90425" y="1604187"/>
            <a:ext cx="3771000" cy="1897200"/>
          </a:xfrm>
          <a:prstGeom prst="roundRect">
            <a:avLst>
              <a:gd name="adj" fmla="val 1686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8"/>
          <p:cNvSpPr txBox="1"/>
          <p:nvPr/>
        </p:nvSpPr>
        <p:spPr>
          <a:xfrm>
            <a:off x="446300" y="1740838"/>
            <a:ext cx="3059400" cy="1623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700">
                <a:solidFill>
                  <a:schemeClr val="lt1"/>
                </a:solidFill>
              </a:rPr>
              <a:t>Filling the missing data using:</a:t>
            </a:r>
            <a:endParaRPr sz="1700">
              <a:solidFill>
                <a:schemeClr val="lt1"/>
              </a:solidFill>
            </a:endParaRPr>
          </a:p>
          <a:p>
            <a:pPr marL="457200" lvl="0" indent="-336550" algn="l" rtl="0">
              <a:lnSpc>
                <a:spcPct val="150000"/>
              </a:lnSpc>
              <a:spcBef>
                <a:spcPts val="0"/>
              </a:spcBef>
              <a:spcAft>
                <a:spcPts val="0"/>
              </a:spcAft>
              <a:buClr>
                <a:schemeClr val="lt1"/>
              </a:buClr>
              <a:buSzPts val="1700"/>
              <a:buChar char="●"/>
            </a:pPr>
            <a:r>
              <a:rPr lang="en-US" sz="1700">
                <a:solidFill>
                  <a:schemeClr val="lt1"/>
                </a:solidFill>
              </a:rPr>
              <a:t>Mean Imputation</a:t>
            </a:r>
            <a:endParaRPr sz="1700">
              <a:solidFill>
                <a:schemeClr val="lt1"/>
              </a:solidFill>
            </a:endParaRPr>
          </a:p>
          <a:p>
            <a:pPr marL="457200" lvl="0" indent="-336550" algn="l" rtl="0">
              <a:lnSpc>
                <a:spcPct val="150000"/>
              </a:lnSpc>
              <a:spcBef>
                <a:spcPts val="0"/>
              </a:spcBef>
              <a:spcAft>
                <a:spcPts val="0"/>
              </a:spcAft>
              <a:buClr>
                <a:schemeClr val="lt1"/>
              </a:buClr>
              <a:buSzPts val="1700"/>
              <a:buChar char="●"/>
            </a:pPr>
            <a:r>
              <a:rPr lang="en-US" sz="1700">
                <a:solidFill>
                  <a:schemeClr val="lt1"/>
                </a:solidFill>
              </a:rPr>
              <a:t>Median Imputation</a:t>
            </a:r>
            <a:endParaRPr sz="1700">
              <a:solidFill>
                <a:schemeClr val="lt1"/>
              </a:solidFill>
            </a:endParaRPr>
          </a:p>
          <a:p>
            <a:pPr marL="457200" lvl="0" indent="-336550" algn="l" rtl="0">
              <a:lnSpc>
                <a:spcPct val="150000"/>
              </a:lnSpc>
              <a:spcBef>
                <a:spcPts val="0"/>
              </a:spcBef>
              <a:spcAft>
                <a:spcPts val="0"/>
              </a:spcAft>
              <a:buClr>
                <a:schemeClr val="lt1"/>
              </a:buClr>
              <a:buSzPts val="1700"/>
              <a:buChar char="●"/>
            </a:pPr>
            <a:r>
              <a:rPr lang="en-US" sz="1700">
                <a:solidFill>
                  <a:schemeClr val="lt1"/>
                </a:solidFill>
              </a:rPr>
              <a:t>Interpolation</a:t>
            </a:r>
            <a:endParaRPr sz="1700"/>
          </a:p>
        </p:txBody>
      </p:sp>
      <p:pic>
        <p:nvPicPr>
          <p:cNvPr id="167" name="Google Shape;167;p18"/>
          <p:cNvPicPr preferRelativeResize="0"/>
          <p:nvPr/>
        </p:nvPicPr>
        <p:blipFill rotWithShape="1">
          <a:blip r:embed="rId8">
            <a:alphaModFix/>
          </a:blip>
          <a:srcRect t="5180" r="14118" b="2483"/>
          <a:stretch/>
        </p:blipFill>
        <p:spPr>
          <a:xfrm>
            <a:off x="3994310" y="1739762"/>
            <a:ext cx="8096565" cy="493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p:nvPr/>
        </p:nvSpPr>
        <p:spPr>
          <a:xfrm>
            <a:off x="513143" y="12032648"/>
            <a:ext cx="1096122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https://www.johnhart.com.au/software/hypermill-software/hypermill-additive-manufacturing/directed-energy-deposition</a:t>
            </a:r>
            <a:endParaRPr/>
          </a:p>
        </p:txBody>
      </p:sp>
      <p:sp>
        <p:nvSpPr>
          <p:cNvPr id="173" name="Google Shape;173;p19"/>
          <p:cNvSpPr txBox="1"/>
          <p:nvPr/>
        </p:nvSpPr>
        <p:spPr>
          <a:xfrm>
            <a:off x="4775680" y="242067"/>
            <a:ext cx="7037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Interpolation</a:t>
            </a:r>
            <a:endParaRPr sz="2000">
              <a:solidFill>
                <a:schemeClr val="dk1"/>
              </a:solidFill>
              <a:latin typeface="Arial Black"/>
              <a:ea typeface="Arial Black"/>
              <a:cs typeface="Arial Black"/>
              <a:sym typeface="Arial Black"/>
            </a:endParaRPr>
          </a:p>
        </p:txBody>
      </p:sp>
      <p:sp>
        <p:nvSpPr>
          <p:cNvPr id="174" name="Google Shape;174;p19"/>
          <p:cNvSpPr txBox="1"/>
          <p:nvPr/>
        </p:nvSpPr>
        <p:spPr>
          <a:xfrm>
            <a:off x="4775679" y="848359"/>
            <a:ext cx="6406500" cy="1644000"/>
          </a:xfrm>
          <a:prstGeom prst="rect">
            <a:avLst/>
          </a:prstGeom>
          <a:noFill/>
          <a:ln>
            <a:noFill/>
          </a:ln>
        </p:spPr>
        <p:txBody>
          <a:bodyPr spcFirstLastPara="1" wrap="square" lIns="91425" tIns="45700" rIns="91425" bIns="45700" anchor="t" anchorCtr="0">
            <a:spAutoFit/>
          </a:bodyPr>
          <a:lstStyle/>
          <a:p>
            <a:pPr marL="457200" marR="0" lvl="0" indent="-330200" algn="just" rtl="0">
              <a:lnSpc>
                <a:spcPct val="115000"/>
              </a:lnSpc>
              <a:spcBef>
                <a:spcPts val="0"/>
              </a:spcBef>
              <a:spcAft>
                <a:spcPts val="0"/>
              </a:spcAft>
              <a:buSzPts val="1600"/>
              <a:buChar char="●"/>
            </a:pPr>
            <a:r>
              <a:rPr lang="en-US" sz="1800">
                <a:solidFill>
                  <a:schemeClr val="dk1"/>
                </a:solidFill>
              </a:rPr>
              <a:t>Interpolation works by using the values of the adjacent data points to estimate the missing value.</a:t>
            </a:r>
            <a:endParaRPr sz="1800">
              <a:solidFill>
                <a:schemeClr val="dk1"/>
              </a:solidFill>
            </a:endParaRPr>
          </a:p>
          <a:p>
            <a:pPr marL="457200" marR="0" lvl="0" indent="-342900" algn="just" rtl="0">
              <a:lnSpc>
                <a:spcPct val="115000"/>
              </a:lnSpc>
              <a:spcBef>
                <a:spcPts val="0"/>
              </a:spcBef>
              <a:spcAft>
                <a:spcPts val="0"/>
              </a:spcAft>
              <a:buClr>
                <a:schemeClr val="dk1"/>
              </a:buClr>
              <a:buSzPts val="1800"/>
              <a:buChar char="●"/>
            </a:pPr>
            <a:r>
              <a:rPr lang="en-US" sz="1800">
                <a:solidFill>
                  <a:schemeClr val="dk1"/>
                </a:solidFill>
              </a:rPr>
              <a:t>We have chosen interpolation, because it preserves the underlying patterns in the data, such as trends and seasonality.</a:t>
            </a:r>
            <a:endParaRPr sz="1800">
              <a:solidFill>
                <a:schemeClr val="dk1"/>
              </a:solidFill>
            </a:endParaRPr>
          </a:p>
        </p:txBody>
      </p:sp>
      <p:sp>
        <p:nvSpPr>
          <p:cNvPr id="175" name="Google Shape;175;p19"/>
          <p:cNvSpPr/>
          <p:nvPr/>
        </p:nvSpPr>
        <p:spPr>
          <a:xfrm>
            <a:off x="90435" y="102558"/>
            <a:ext cx="1175657" cy="347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6" name="Google Shape;176;p19"/>
          <p:cNvPicPr preferRelativeResize="0"/>
          <p:nvPr/>
        </p:nvPicPr>
        <p:blipFill>
          <a:blip r:embed="rId3">
            <a:alphaModFix/>
          </a:blip>
          <a:stretch>
            <a:fillRect/>
          </a:stretch>
        </p:blipFill>
        <p:spPr>
          <a:xfrm>
            <a:off x="90417" y="76400"/>
            <a:ext cx="1962150" cy="400050"/>
          </a:xfrm>
          <a:prstGeom prst="rect">
            <a:avLst/>
          </a:prstGeom>
          <a:noFill/>
          <a:ln>
            <a:noFill/>
          </a:ln>
        </p:spPr>
      </p:pic>
      <p:pic>
        <p:nvPicPr>
          <p:cNvPr id="177" name="Google Shape;177;p19"/>
          <p:cNvPicPr preferRelativeResize="0"/>
          <p:nvPr/>
        </p:nvPicPr>
        <p:blipFill>
          <a:blip r:embed="rId4">
            <a:alphaModFix/>
          </a:blip>
          <a:stretch>
            <a:fillRect/>
          </a:stretch>
        </p:blipFill>
        <p:spPr>
          <a:xfrm>
            <a:off x="3729125" y="4019050"/>
            <a:ext cx="8194476" cy="2512400"/>
          </a:xfrm>
          <a:prstGeom prst="rect">
            <a:avLst/>
          </a:prstGeom>
          <a:noFill/>
          <a:ln>
            <a:noFill/>
          </a:ln>
        </p:spPr>
      </p:pic>
      <p:sp>
        <p:nvSpPr>
          <p:cNvPr id="178" name="Google Shape;178;p19"/>
          <p:cNvSpPr txBox="1"/>
          <p:nvPr/>
        </p:nvSpPr>
        <p:spPr>
          <a:xfrm>
            <a:off x="756850" y="803250"/>
            <a:ext cx="226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79" name="Google Shape;179;p19"/>
          <p:cNvPicPr preferRelativeResize="0"/>
          <p:nvPr/>
        </p:nvPicPr>
        <p:blipFill>
          <a:blip r:embed="rId5">
            <a:alphaModFix/>
          </a:blip>
          <a:stretch>
            <a:fillRect/>
          </a:stretch>
        </p:blipFill>
        <p:spPr>
          <a:xfrm>
            <a:off x="3428000" y="1340325"/>
            <a:ext cx="1836625" cy="2512400"/>
          </a:xfrm>
          <a:prstGeom prst="rect">
            <a:avLst/>
          </a:prstGeom>
          <a:noFill/>
          <a:ln>
            <a:noFill/>
          </a:ln>
        </p:spPr>
      </p:pic>
      <p:sp>
        <p:nvSpPr>
          <p:cNvPr id="180" name="Google Shape;180;p19"/>
          <p:cNvSpPr/>
          <p:nvPr/>
        </p:nvSpPr>
        <p:spPr>
          <a:xfrm>
            <a:off x="513150" y="2329000"/>
            <a:ext cx="3216000" cy="2779800"/>
          </a:xfrm>
          <a:prstGeom prst="cloudCallout">
            <a:avLst>
              <a:gd name="adj1" fmla="val -59063"/>
              <a:gd name="adj2" fmla="val 10599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txBox="1"/>
          <p:nvPr/>
        </p:nvSpPr>
        <p:spPr>
          <a:xfrm>
            <a:off x="860950" y="2874675"/>
            <a:ext cx="2053500" cy="18471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chemeClr val="dk1"/>
              </a:buClr>
              <a:buSzPts val="1200"/>
              <a:buChar char="❖"/>
            </a:pPr>
            <a:r>
              <a:rPr lang="en-US" sz="1200">
                <a:solidFill>
                  <a:schemeClr val="dk1"/>
                </a:solidFill>
              </a:rPr>
              <a:t>Does not take into account any patterns or trends.</a:t>
            </a:r>
            <a:endParaRPr sz="1200">
              <a:solidFill>
                <a:schemeClr val="dk1"/>
              </a:solidFill>
            </a:endParaRPr>
          </a:p>
          <a:p>
            <a:pPr marL="457200" lvl="0" indent="-304800" algn="just" rtl="0">
              <a:spcBef>
                <a:spcPts val="0"/>
              </a:spcBef>
              <a:spcAft>
                <a:spcPts val="0"/>
              </a:spcAft>
              <a:buClr>
                <a:schemeClr val="dk1"/>
              </a:buClr>
              <a:buSzPts val="1200"/>
              <a:buChar char="❖"/>
            </a:pPr>
            <a:r>
              <a:rPr lang="en-US" sz="1200">
                <a:solidFill>
                  <a:schemeClr val="dk1"/>
                </a:solidFill>
              </a:rPr>
              <a:t>Mean imputations are highly sensitive to Outliers.</a:t>
            </a:r>
            <a:endParaRPr sz="1200">
              <a:solidFill>
                <a:schemeClr val="dk1"/>
              </a:solidFill>
            </a:endParaRPr>
          </a:p>
          <a:p>
            <a:pPr marL="457200" lvl="0" indent="-304800" algn="just" rtl="0">
              <a:spcBef>
                <a:spcPts val="0"/>
              </a:spcBef>
              <a:spcAft>
                <a:spcPts val="0"/>
              </a:spcAft>
              <a:buClr>
                <a:schemeClr val="dk1"/>
              </a:buClr>
              <a:buSzPts val="1200"/>
              <a:buChar char="❖"/>
            </a:pPr>
            <a:r>
              <a:rPr lang="en-US" sz="1200">
                <a:solidFill>
                  <a:schemeClr val="dk1"/>
                </a:solidFill>
              </a:rPr>
              <a:t>Median imputations results in </a:t>
            </a:r>
            <a:endParaRPr sz="1200">
              <a:solidFill>
                <a:schemeClr val="dk1"/>
              </a:solidFill>
            </a:endParaRPr>
          </a:p>
          <a:p>
            <a:pPr marL="457200" lvl="0" indent="0" algn="just" rtl="0">
              <a:spcBef>
                <a:spcPts val="0"/>
              </a:spcBef>
              <a:spcAft>
                <a:spcPts val="0"/>
              </a:spcAft>
              <a:buNone/>
            </a:pPr>
            <a:r>
              <a:rPr lang="en-US" sz="1200">
                <a:solidFill>
                  <a:schemeClr val="dk1"/>
                </a:solidFill>
              </a:rPr>
              <a:t>loss of information.</a:t>
            </a:r>
            <a:endParaRPr sz="1200">
              <a:solidFill>
                <a:schemeClr val="dk1"/>
              </a:solidFill>
            </a:endParaRPr>
          </a:p>
        </p:txBody>
      </p:sp>
      <p:sp>
        <p:nvSpPr>
          <p:cNvPr id="182" name="Google Shape;182;p19"/>
          <p:cNvSpPr/>
          <p:nvPr/>
        </p:nvSpPr>
        <p:spPr>
          <a:xfrm>
            <a:off x="150425" y="234975"/>
            <a:ext cx="3465900" cy="1644000"/>
          </a:xfrm>
          <a:prstGeom prst="cloudCallout">
            <a:avLst>
              <a:gd name="adj1" fmla="val 46794"/>
              <a:gd name="adj2" fmla="val 8021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p:nvPr/>
        </p:nvSpPr>
        <p:spPr>
          <a:xfrm>
            <a:off x="513150" y="533625"/>
            <a:ext cx="2392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rgbClr val="1A1A1A"/>
                </a:solidFill>
              </a:rPr>
              <a:t>Why Interpolation ? </a:t>
            </a:r>
            <a:endParaRPr>
              <a:solidFill>
                <a:srgbClr val="1A1A1A"/>
              </a:solidFill>
            </a:endParaRPr>
          </a:p>
          <a:p>
            <a:pPr marL="0" lvl="0" indent="0" algn="l" rtl="0">
              <a:spcBef>
                <a:spcPts val="0"/>
              </a:spcBef>
              <a:spcAft>
                <a:spcPts val="0"/>
              </a:spcAft>
              <a:buClr>
                <a:schemeClr val="dk1"/>
              </a:buClr>
              <a:buSzPts val="1100"/>
              <a:buFont typeface="Arial"/>
              <a:buNone/>
            </a:pPr>
            <a:endParaRPr>
              <a:solidFill>
                <a:srgbClr val="1A1A1A"/>
              </a:solidFill>
            </a:endParaRPr>
          </a:p>
          <a:p>
            <a:pPr marL="0" lvl="0" indent="0" algn="l" rtl="0">
              <a:spcBef>
                <a:spcPts val="0"/>
              </a:spcBef>
              <a:spcAft>
                <a:spcPts val="0"/>
              </a:spcAft>
              <a:buClr>
                <a:schemeClr val="dk1"/>
              </a:buClr>
              <a:buSzPts val="1100"/>
              <a:buFont typeface="Arial"/>
              <a:buNone/>
            </a:pPr>
            <a:r>
              <a:rPr lang="en-US">
                <a:solidFill>
                  <a:srgbClr val="1A1A1A"/>
                </a:solidFill>
              </a:rPr>
              <a:t>Why not Mean or Median ?</a:t>
            </a:r>
            <a:r>
              <a:rPr lang="en-US" sz="1200">
                <a:solidFill>
                  <a:srgbClr val="1A1A1A"/>
                </a:solidFill>
              </a:rPr>
              <a:t> </a:t>
            </a:r>
            <a:endParaRPr sz="1200">
              <a:solidFill>
                <a:srgbClr val="1A1A1A"/>
              </a:solidFill>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p:nvPr/>
        </p:nvSpPr>
        <p:spPr>
          <a:xfrm>
            <a:off x="3759800" y="436725"/>
            <a:ext cx="4167000" cy="1077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Arial Black"/>
                <a:ea typeface="Arial Black"/>
                <a:cs typeface="Arial Black"/>
                <a:sym typeface="Arial Black"/>
              </a:rPr>
              <a:t>Skewness and Normalization</a:t>
            </a:r>
            <a:endParaRPr/>
          </a:p>
        </p:txBody>
      </p:sp>
      <p:sp>
        <p:nvSpPr>
          <p:cNvPr id="189" name="Google Shape;189;p20"/>
          <p:cNvSpPr txBox="1"/>
          <p:nvPr/>
        </p:nvSpPr>
        <p:spPr>
          <a:xfrm>
            <a:off x="5256133" y="-5586433"/>
            <a:ext cx="7037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Nozzle Alignment</a:t>
            </a:r>
            <a:endParaRPr sz="2000">
              <a:solidFill>
                <a:schemeClr val="dk1"/>
              </a:solidFill>
              <a:latin typeface="Arial Black"/>
              <a:ea typeface="Arial Black"/>
              <a:cs typeface="Arial Black"/>
              <a:sym typeface="Arial Black"/>
            </a:endParaRPr>
          </a:p>
        </p:txBody>
      </p:sp>
      <p:sp>
        <p:nvSpPr>
          <p:cNvPr id="190" name="Google Shape;190;p20"/>
          <p:cNvSpPr txBox="1"/>
          <p:nvPr/>
        </p:nvSpPr>
        <p:spPr>
          <a:xfrm>
            <a:off x="5256132" y="-5125141"/>
            <a:ext cx="6406523"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position of the deposition head or nozzle must be carefully calibrated to ensure that it is aligned with the substrate. This may involve adjusting the height, angle, or orientation of the nozzle to achieve the desired deposition characteristics.</a:t>
            </a:r>
            <a:endParaRPr/>
          </a:p>
        </p:txBody>
      </p:sp>
      <p:sp>
        <p:nvSpPr>
          <p:cNvPr id="191" name="Google Shape;191;p20"/>
          <p:cNvSpPr txBox="1"/>
          <p:nvPr/>
        </p:nvSpPr>
        <p:spPr>
          <a:xfrm>
            <a:off x="5256133" y="-1805388"/>
            <a:ext cx="7037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Black"/>
                <a:ea typeface="Arial Black"/>
                <a:cs typeface="Arial Black"/>
                <a:sym typeface="Arial Black"/>
              </a:rPr>
              <a:t>Laser or Electron Beam</a:t>
            </a:r>
            <a:endParaRPr sz="2000">
              <a:solidFill>
                <a:schemeClr val="dk1"/>
              </a:solidFill>
              <a:latin typeface="Arial Black"/>
              <a:ea typeface="Arial Black"/>
              <a:cs typeface="Arial Black"/>
              <a:sym typeface="Arial Black"/>
            </a:endParaRPr>
          </a:p>
        </p:txBody>
      </p:sp>
      <p:sp>
        <p:nvSpPr>
          <p:cNvPr id="192" name="Google Shape;192;p20"/>
          <p:cNvSpPr txBox="1"/>
          <p:nvPr/>
        </p:nvSpPr>
        <p:spPr>
          <a:xfrm>
            <a:off x="5256132" y="-1367477"/>
            <a:ext cx="6406523" cy="10772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laser or electron beam is then activated, which melts the material and fuses it to the substrate. The deposition head is moved along the toolpath, depositing material layer by layer to build up the object.</a:t>
            </a:r>
            <a:endParaRPr/>
          </a:p>
        </p:txBody>
      </p:sp>
      <p:pic>
        <p:nvPicPr>
          <p:cNvPr id="193" name="Google Shape;193;p20" descr="Optomec advances aluminum Directed Energy Deposition (DED) additive  manufacturing - 3D Printing Industry"/>
          <p:cNvPicPr preferRelativeResize="0"/>
          <p:nvPr/>
        </p:nvPicPr>
        <p:blipFill rotWithShape="1">
          <a:blip r:embed="rId3">
            <a:alphaModFix/>
          </a:blip>
          <a:srcRect/>
          <a:stretch/>
        </p:blipFill>
        <p:spPr>
          <a:xfrm>
            <a:off x="6895192" y="-3857647"/>
            <a:ext cx="3136846" cy="1764476"/>
          </a:xfrm>
          <a:prstGeom prst="rect">
            <a:avLst/>
          </a:prstGeom>
          <a:noFill/>
          <a:ln>
            <a:noFill/>
          </a:ln>
        </p:spPr>
      </p:pic>
      <p:sp>
        <p:nvSpPr>
          <p:cNvPr id="194" name="Google Shape;194;p20"/>
          <p:cNvSpPr/>
          <p:nvPr/>
        </p:nvSpPr>
        <p:spPr>
          <a:xfrm rot="10800000" flipH="1">
            <a:off x="330375" y="1020450"/>
            <a:ext cx="2690100" cy="456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Calibri"/>
              <a:ea typeface="Calibri"/>
              <a:cs typeface="Calibri"/>
              <a:sym typeface="Calibri"/>
            </a:endParaRPr>
          </a:p>
        </p:txBody>
      </p:sp>
      <p:pic>
        <p:nvPicPr>
          <p:cNvPr id="195" name="Google Shape;195;p20"/>
          <p:cNvPicPr preferRelativeResize="0"/>
          <p:nvPr/>
        </p:nvPicPr>
        <p:blipFill>
          <a:blip r:embed="rId4">
            <a:alphaModFix/>
          </a:blip>
          <a:stretch>
            <a:fillRect/>
          </a:stretch>
        </p:blipFill>
        <p:spPr>
          <a:xfrm>
            <a:off x="3894550" y="2241000"/>
            <a:ext cx="3897499" cy="4210500"/>
          </a:xfrm>
          <a:prstGeom prst="rect">
            <a:avLst/>
          </a:prstGeom>
          <a:noFill/>
          <a:ln>
            <a:noFill/>
          </a:ln>
        </p:spPr>
      </p:pic>
      <p:pic>
        <p:nvPicPr>
          <p:cNvPr id="196" name="Google Shape;196;p20"/>
          <p:cNvPicPr preferRelativeResize="0"/>
          <p:nvPr/>
        </p:nvPicPr>
        <p:blipFill>
          <a:blip r:embed="rId5">
            <a:alphaModFix/>
          </a:blip>
          <a:stretch>
            <a:fillRect/>
          </a:stretch>
        </p:blipFill>
        <p:spPr>
          <a:xfrm>
            <a:off x="8025100" y="35100"/>
            <a:ext cx="4166899" cy="2499200"/>
          </a:xfrm>
          <a:prstGeom prst="rect">
            <a:avLst/>
          </a:prstGeom>
          <a:noFill/>
          <a:ln>
            <a:noFill/>
          </a:ln>
        </p:spPr>
      </p:pic>
      <p:pic>
        <p:nvPicPr>
          <p:cNvPr id="197" name="Google Shape;197;p20"/>
          <p:cNvPicPr preferRelativeResize="0"/>
          <p:nvPr/>
        </p:nvPicPr>
        <p:blipFill>
          <a:blip r:embed="rId6">
            <a:alphaModFix/>
          </a:blip>
          <a:stretch>
            <a:fillRect/>
          </a:stretch>
        </p:blipFill>
        <p:spPr>
          <a:xfrm>
            <a:off x="182900" y="4052500"/>
            <a:ext cx="3487449" cy="2456750"/>
          </a:xfrm>
          <a:prstGeom prst="rect">
            <a:avLst/>
          </a:prstGeom>
          <a:noFill/>
          <a:ln>
            <a:noFill/>
          </a:ln>
        </p:spPr>
      </p:pic>
      <p:pic>
        <p:nvPicPr>
          <p:cNvPr id="198" name="Google Shape;198;p20"/>
          <p:cNvPicPr preferRelativeResize="0"/>
          <p:nvPr/>
        </p:nvPicPr>
        <p:blipFill>
          <a:blip r:embed="rId7">
            <a:alphaModFix/>
          </a:blip>
          <a:stretch>
            <a:fillRect/>
          </a:stretch>
        </p:blipFill>
        <p:spPr>
          <a:xfrm>
            <a:off x="38038" y="35100"/>
            <a:ext cx="3777186" cy="2241001"/>
          </a:xfrm>
          <a:prstGeom prst="rect">
            <a:avLst/>
          </a:prstGeom>
          <a:noFill/>
          <a:ln>
            <a:noFill/>
          </a:ln>
        </p:spPr>
      </p:pic>
      <p:pic>
        <p:nvPicPr>
          <p:cNvPr id="199" name="Google Shape;199;p20"/>
          <p:cNvPicPr preferRelativeResize="0"/>
          <p:nvPr/>
        </p:nvPicPr>
        <p:blipFill>
          <a:blip r:embed="rId8">
            <a:alphaModFix/>
          </a:blip>
          <a:stretch>
            <a:fillRect/>
          </a:stretch>
        </p:blipFill>
        <p:spPr>
          <a:xfrm>
            <a:off x="8016250" y="4191025"/>
            <a:ext cx="4095152" cy="2465496"/>
          </a:xfrm>
          <a:prstGeom prst="rect">
            <a:avLst/>
          </a:prstGeom>
          <a:noFill/>
          <a:ln>
            <a:noFill/>
          </a:ln>
        </p:spPr>
      </p:pic>
      <p:cxnSp>
        <p:nvCxnSpPr>
          <p:cNvPr id="200" name="Google Shape;200;p20"/>
          <p:cNvCxnSpPr>
            <a:endCxn id="197" idx="0"/>
          </p:cNvCxnSpPr>
          <p:nvPr/>
        </p:nvCxnSpPr>
        <p:spPr>
          <a:xfrm flipH="1">
            <a:off x="1926624" y="3678100"/>
            <a:ext cx="1978800" cy="374400"/>
          </a:xfrm>
          <a:prstGeom prst="bentConnector2">
            <a:avLst/>
          </a:prstGeom>
          <a:noFill/>
          <a:ln w="9525" cap="flat" cmpd="sng">
            <a:solidFill>
              <a:schemeClr val="dk2"/>
            </a:solidFill>
            <a:prstDash val="solid"/>
            <a:round/>
            <a:headEnd type="none" w="med" len="med"/>
            <a:tailEnd type="none" w="med" len="med"/>
          </a:ln>
        </p:spPr>
      </p:cxnSp>
      <p:cxnSp>
        <p:nvCxnSpPr>
          <p:cNvPr id="201" name="Google Shape;201;p20"/>
          <p:cNvCxnSpPr>
            <a:endCxn id="198" idx="2"/>
          </p:cNvCxnSpPr>
          <p:nvPr/>
        </p:nvCxnSpPr>
        <p:spPr>
          <a:xfrm rot="10800000">
            <a:off x="1926631" y="2276101"/>
            <a:ext cx="1964100" cy="1092300"/>
          </a:xfrm>
          <a:prstGeom prst="bentConnector2">
            <a:avLst/>
          </a:prstGeom>
          <a:noFill/>
          <a:ln w="9525" cap="flat" cmpd="sng">
            <a:solidFill>
              <a:schemeClr val="dk2"/>
            </a:solidFill>
            <a:prstDash val="solid"/>
            <a:round/>
            <a:headEnd type="none" w="med" len="med"/>
            <a:tailEnd type="none" w="med" len="med"/>
          </a:ln>
        </p:spPr>
      </p:cxnSp>
      <p:cxnSp>
        <p:nvCxnSpPr>
          <p:cNvPr id="202" name="Google Shape;202;p20"/>
          <p:cNvCxnSpPr>
            <a:endCxn id="196" idx="2"/>
          </p:cNvCxnSpPr>
          <p:nvPr/>
        </p:nvCxnSpPr>
        <p:spPr>
          <a:xfrm rot="10800000" flipH="1">
            <a:off x="7766750" y="2534300"/>
            <a:ext cx="2341800" cy="816000"/>
          </a:xfrm>
          <a:prstGeom prst="bentConnector2">
            <a:avLst/>
          </a:prstGeom>
          <a:noFill/>
          <a:ln w="9525" cap="flat" cmpd="sng">
            <a:solidFill>
              <a:schemeClr val="dk2"/>
            </a:solidFill>
            <a:prstDash val="solid"/>
            <a:round/>
            <a:headEnd type="none" w="med" len="med"/>
            <a:tailEnd type="none" w="med" len="med"/>
          </a:ln>
        </p:spPr>
      </p:cxnSp>
      <p:cxnSp>
        <p:nvCxnSpPr>
          <p:cNvPr id="203" name="Google Shape;203;p20"/>
          <p:cNvCxnSpPr>
            <a:endCxn id="199" idx="0"/>
          </p:cNvCxnSpPr>
          <p:nvPr/>
        </p:nvCxnSpPr>
        <p:spPr>
          <a:xfrm>
            <a:off x="7813825" y="4002625"/>
            <a:ext cx="2250000" cy="1884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1"/>
          <p:cNvSpPr txBox="1"/>
          <p:nvPr/>
        </p:nvSpPr>
        <p:spPr>
          <a:xfrm>
            <a:off x="513143" y="12032648"/>
            <a:ext cx="1096122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https://www.johnhart.com.au/software/hypermill-software/hypermill-additive-manufacturing/directed-energy-deposition</a:t>
            </a:r>
            <a:endParaRPr/>
          </a:p>
        </p:txBody>
      </p:sp>
      <p:grpSp>
        <p:nvGrpSpPr>
          <p:cNvPr id="209" name="Google Shape;209;p21"/>
          <p:cNvGrpSpPr/>
          <p:nvPr/>
        </p:nvGrpSpPr>
        <p:grpSpPr>
          <a:xfrm>
            <a:off x="4304785" y="624609"/>
            <a:ext cx="7101164" cy="1468192"/>
            <a:chOff x="4797735" y="1059059"/>
            <a:chExt cx="7101164" cy="1468192"/>
          </a:xfrm>
        </p:grpSpPr>
        <p:sp>
          <p:nvSpPr>
            <p:cNvPr id="210" name="Google Shape;210;p21"/>
            <p:cNvSpPr txBox="1"/>
            <p:nvPr/>
          </p:nvSpPr>
          <p:spPr>
            <a:xfrm>
              <a:off x="4861499" y="1059059"/>
              <a:ext cx="7037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Black"/>
                  <a:ea typeface="Arial Black"/>
                  <a:cs typeface="Arial Black"/>
                  <a:sym typeface="Arial Black"/>
                </a:rPr>
                <a:t>ANOVA method:</a:t>
              </a:r>
              <a:endParaRPr sz="2400">
                <a:solidFill>
                  <a:schemeClr val="dk1"/>
                </a:solidFill>
                <a:latin typeface="Arial Black"/>
                <a:ea typeface="Arial Black"/>
                <a:cs typeface="Arial Black"/>
                <a:sym typeface="Arial Black"/>
              </a:endParaRPr>
            </a:p>
          </p:txBody>
        </p:sp>
        <p:sp>
          <p:nvSpPr>
            <p:cNvPr id="211" name="Google Shape;211;p21"/>
            <p:cNvSpPr txBox="1"/>
            <p:nvPr/>
          </p:nvSpPr>
          <p:spPr>
            <a:xfrm>
              <a:off x="4797735" y="1520751"/>
              <a:ext cx="6406500" cy="1006500"/>
            </a:xfrm>
            <a:prstGeom prst="rect">
              <a:avLst/>
            </a:prstGeom>
            <a:noFill/>
            <a:ln>
              <a:noFill/>
            </a:ln>
          </p:spPr>
          <p:txBody>
            <a:bodyPr spcFirstLastPara="1" wrap="square" lIns="91425" tIns="45700" rIns="91425" bIns="45700" anchor="t" anchorCtr="0">
              <a:spAutoFit/>
            </a:bodyPr>
            <a:lstStyle/>
            <a:p>
              <a:pPr marL="457200" marR="0" lvl="0" indent="0" algn="just" rtl="0">
                <a:lnSpc>
                  <a:spcPct val="115000"/>
                </a:lnSpc>
                <a:spcBef>
                  <a:spcPts val="0"/>
                </a:spcBef>
                <a:spcAft>
                  <a:spcPts val="0"/>
                </a:spcAft>
                <a:buNone/>
              </a:pPr>
              <a:r>
                <a:rPr lang="en-US" sz="1800"/>
                <a:t>				  ANOVA is a familiar method for evaluating predictors and it is commonly used to filter out most significant variable in a dataset.</a:t>
              </a:r>
              <a:endParaRPr sz="1800"/>
            </a:p>
          </p:txBody>
        </p:sp>
      </p:grpSp>
      <p:pic>
        <p:nvPicPr>
          <p:cNvPr id="212" name="Google Shape;212;p21" descr="Selection of effective manufacturing conditions for directed energy  deposition process using machine learning methods | Scientific Reports"/>
          <p:cNvPicPr preferRelativeResize="0"/>
          <p:nvPr/>
        </p:nvPicPr>
        <p:blipFill rotWithShape="1">
          <a:blip r:embed="rId3">
            <a:alphaModFix/>
          </a:blip>
          <a:srcRect/>
          <a:stretch/>
        </p:blipFill>
        <p:spPr>
          <a:xfrm>
            <a:off x="1271588" y="7152946"/>
            <a:ext cx="3684270" cy="2748412"/>
          </a:xfrm>
          <a:prstGeom prst="rect">
            <a:avLst/>
          </a:prstGeom>
          <a:noFill/>
          <a:ln>
            <a:noFill/>
          </a:ln>
        </p:spPr>
      </p:pic>
      <p:pic>
        <p:nvPicPr>
          <p:cNvPr id="213" name="Google Shape;213;p21" descr="The Complete Guide to Directed Energy Deposition (DED) in 3D Printing -  3Dnatives"/>
          <p:cNvPicPr preferRelativeResize="0"/>
          <p:nvPr/>
        </p:nvPicPr>
        <p:blipFill rotWithShape="1">
          <a:blip r:embed="rId4">
            <a:alphaModFix/>
          </a:blip>
          <a:srcRect/>
          <a:stretch/>
        </p:blipFill>
        <p:spPr>
          <a:xfrm>
            <a:off x="5360536" y="7152946"/>
            <a:ext cx="6667500" cy="3810000"/>
          </a:xfrm>
          <a:prstGeom prst="rect">
            <a:avLst/>
          </a:prstGeom>
          <a:noFill/>
          <a:ln>
            <a:noFill/>
          </a:ln>
        </p:spPr>
      </p:pic>
      <p:sp>
        <p:nvSpPr>
          <p:cNvPr id="214" name="Google Shape;214;p21"/>
          <p:cNvSpPr/>
          <p:nvPr/>
        </p:nvSpPr>
        <p:spPr>
          <a:xfrm>
            <a:off x="90435" y="102558"/>
            <a:ext cx="1175657" cy="347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15" name="Google Shape;215;p21"/>
          <p:cNvGrpSpPr/>
          <p:nvPr/>
        </p:nvGrpSpPr>
        <p:grpSpPr>
          <a:xfrm>
            <a:off x="537001" y="1429897"/>
            <a:ext cx="2877851" cy="1009875"/>
            <a:chOff x="852996" y="4140468"/>
            <a:chExt cx="2774100" cy="540300"/>
          </a:xfrm>
        </p:grpSpPr>
        <p:sp>
          <p:nvSpPr>
            <p:cNvPr id="216" name="Google Shape;216;p21"/>
            <p:cNvSpPr/>
            <p:nvPr/>
          </p:nvSpPr>
          <p:spPr>
            <a:xfrm>
              <a:off x="852996" y="4140468"/>
              <a:ext cx="2774100" cy="5403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21"/>
            <p:cNvSpPr txBox="1"/>
            <p:nvPr/>
          </p:nvSpPr>
          <p:spPr>
            <a:xfrm>
              <a:off x="1012889" y="4179775"/>
              <a:ext cx="2454300" cy="44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rPr>
                <a:t>Feature handling</a:t>
              </a:r>
              <a:endParaRPr sz="2400" b="1">
                <a:solidFill>
                  <a:schemeClr val="lt1"/>
                </a:solidFill>
                <a:latin typeface="Arial"/>
                <a:ea typeface="Arial"/>
                <a:cs typeface="Arial"/>
                <a:sym typeface="Arial"/>
              </a:endParaRPr>
            </a:p>
          </p:txBody>
        </p:sp>
      </p:grpSp>
      <p:grpSp>
        <p:nvGrpSpPr>
          <p:cNvPr id="218" name="Google Shape;218;p21"/>
          <p:cNvGrpSpPr/>
          <p:nvPr/>
        </p:nvGrpSpPr>
        <p:grpSpPr>
          <a:xfrm>
            <a:off x="537057" y="826270"/>
            <a:ext cx="2877900" cy="401966"/>
            <a:chOff x="537058" y="3991007"/>
            <a:chExt cx="2877900" cy="401966"/>
          </a:xfrm>
        </p:grpSpPr>
        <p:sp>
          <p:nvSpPr>
            <p:cNvPr id="219" name="Google Shape;219;p21"/>
            <p:cNvSpPr/>
            <p:nvPr/>
          </p:nvSpPr>
          <p:spPr>
            <a:xfrm>
              <a:off x="705149" y="4038412"/>
              <a:ext cx="2433600" cy="334800"/>
            </a:xfrm>
            <a:prstGeom prst="roundRect">
              <a:avLst>
                <a:gd name="adj" fmla="val 3190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21"/>
            <p:cNvSpPr/>
            <p:nvPr/>
          </p:nvSpPr>
          <p:spPr>
            <a:xfrm>
              <a:off x="537058" y="3991007"/>
              <a:ext cx="2877900" cy="4002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21"/>
            <p:cNvSpPr txBox="1"/>
            <p:nvPr/>
          </p:nvSpPr>
          <p:spPr>
            <a:xfrm>
              <a:off x="640689" y="3992773"/>
              <a:ext cx="2670600" cy="400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rPr>
                <a:t>Pre processing</a:t>
              </a:r>
              <a:endParaRPr sz="2000" b="1">
                <a:solidFill>
                  <a:schemeClr val="lt1"/>
                </a:solidFill>
                <a:latin typeface="Arial"/>
                <a:ea typeface="Arial"/>
                <a:cs typeface="Arial"/>
                <a:sym typeface="Arial"/>
              </a:endParaRPr>
            </a:p>
          </p:txBody>
        </p:sp>
      </p:grpSp>
      <p:sp>
        <p:nvSpPr>
          <p:cNvPr id="222" name="Google Shape;222;p21"/>
          <p:cNvSpPr/>
          <p:nvPr/>
        </p:nvSpPr>
        <p:spPr>
          <a:xfrm>
            <a:off x="537050" y="4732454"/>
            <a:ext cx="2877900" cy="9360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21"/>
          <p:cNvSpPr txBox="1"/>
          <p:nvPr/>
        </p:nvSpPr>
        <p:spPr>
          <a:xfrm>
            <a:off x="709778" y="4718046"/>
            <a:ext cx="25323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rPr>
              <a:t>Model selection and fitting the model</a:t>
            </a:r>
            <a:endParaRPr sz="2000" b="1">
              <a:solidFill>
                <a:schemeClr val="lt1"/>
              </a:solidFill>
              <a:latin typeface="Arial"/>
              <a:ea typeface="Arial"/>
              <a:cs typeface="Arial"/>
              <a:sym typeface="Arial"/>
            </a:endParaRPr>
          </a:p>
        </p:txBody>
      </p:sp>
      <p:sp>
        <p:nvSpPr>
          <p:cNvPr id="224" name="Google Shape;224;p21"/>
          <p:cNvSpPr/>
          <p:nvPr/>
        </p:nvSpPr>
        <p:spPr>
          <a:xfrm>
            <a:off x="537050" y="5820731"/>
            <a:ext cx="2877900" cy="936000"/>
          </a:xfrm>
          <a:prstGeom prst="roundRect">
            <a:avLst>
              <a:gd name="adj" fmla="val 31903"/>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21"/>
          <p:cNvSpPr txBox="1"/>
          <p:nvPr/>
        </p:nvSpPr>
        <p:spPr>
          <a:xfrm>
            <a:off x="945729" y="5820721"/>
            <a:ext cx="20604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rPr>
              <a:t>Post processing and conclusion</a:t>
            </a:r>
            <a:endParaRPr sz="2000" b="1">
              <a:solidFill>
                <a:schemeClr val="lt1"/>
              </a:solidFill>
              <a:latin typeface="Arial"/>
              <a:ea typeface="Arial"/>
              <a:cs typeface="Arial"/>
              <a:sym typeface="Arial"/>
            </a:endParaRPr>
          </a:p>
        </p:txBody>
      </p:sp>
      <p:sp>
        <p:nvSpPr>
          <p:cNvPr id="226" name="Google Shape;226;p21"/>
          <p:cNvSpPr/>
          <p:nvPr/>
        </p:nvSpPr>
        <p:spPr>
          <a:xfrm>
            <a:off x="90500" y="2641462"/>
            <a:ext cx="3771000" cy="1897200"/>
          </a:xfrm>
          <a:prstGeom prst="roundRect">
            <a:avLst>
              <a:gd name="adj" fmla="val 1686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21"/>
          <p:cNvSpPr txBox="1"/>
          <p:nvPr/>
        </p:nvSpPr>
        <p:spPr>
          <a:xfrm>
            <a:off x="383425" y="2840500"/>
            <a:ext cx="3302100" cy="139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lt1"/>
                </a:solidFill>
              </a:rPr>
              <a:t>Feature handling in corporates:</a:t>
            </a:r>
            <a:endParaRPr sz="17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ANOVA method</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Correlation with Heatmap</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Lasso Regression</a:t>
            </a:r>
            <a:endParaRPr sz="1800">
              <a:solidFill>
                <a:schemeClr val="lt1"/>
              </a:solidFill>
            </a:endParaRPr>
          </a:p>
        </p:txBody>
      </p:sp>
      <p:pic>
        <p:nvPicPr>
          <p:cNvPr id="228" name="Google Shape;228;p21"/>
          <p:cNvPicPr preferRelativeResize="0"/>
          <p:nvPr/>
        </p:nvPicPr>
        <p:blipFill>
          <a:blip r:embed="rId5">
            <a:alphaModFix/>
          </a:blip>
          <a:stretch>
            <a:fillRect/>
          </a:stretch>
        </p:blipFill>
        <p:spPr>
          <a:xfrm>
            <a:off x="0" y="5476"/>
            <a:ext cx="3543300" cy="619125"/>
          </a:xfrm>
          <a:prstGeom prst="rect">
            <a:avLst/>
          </a:prstGeom>
          <a:noFill/>
          <a:ln>
            <a:noFill/>
          </a:ln>
        </p:spPr>
      </p:pic>
      <p:pic>
        <p:nvPicPr>
          <p:cNvPr id="229" name="Google Shape;229;p21"/>
          <p:cNvPicPr preferRelativeResize="0"/>
          <p:nvPr/>
        </p:nvPicPr>
        <p:blipFill>
          <a:blip r:embed="rId6">
            <a:alphaModFix/>
          </a:blip>
          <a:stretch>
            <a:fillRect/>
          </a:stretch>
        </p:blipFill>
        <p:spPr>
          <a:xfrm>
            <a:off x="4002325" y="2357500"/>
            <a:ext cx="7769825" cy="41377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1990</Words>
  <Application>Microsoft Office PowerPoint</Application>
  <PresentationFormat>Widescreen</PresentationFormat>
  <Paragraphs>248</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Arial</vt:lpstr>
      <vt:lpstr>Arial Black</vt:lpstr>
      <vt:lpstr>Times New Roman</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 Bhaii</dc:creator>
  <cp:lastModifiedBy>Shiva Bhaii</cp:lastModifiedBy>
  <cp:revision>1</cp:revision>
  <dcterms:modified xsi:type="dcterms:W3CDTF">2023-04-25T17:06:42Z</dcterms:modified>
</cp:coreProperties>
</file>